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05" r:id="rId1"/>
  </p:sldMasterIdLst>
  <p:notesMasterIdLst>
    <p:notesMasterId r:id="rId27"/>
  </p:notesMasterIdLst>
  <p:sldIdLst>
    <p:sldId id="256" r:id="rId2"/>
    <p:sldId id="263" r:id="rId3"/>
    <p:sldId id="258" r:id="rId4"/>
    <p:sldId id="262" r:id="rId5"/>
    <p:sldId id="264" r:id="rId6"/>
    <p:sldId id="265" r:id="rId7"/>
    <p:sldId id="267" r:id="rId8"/>
    <p:sldId id="269" r:id="rId9"/>
    <p:sldId id="266" r:id="rId10"/>
    <p:sldId id="268" r:id="rId11"/>
    <p:sldId id="271" r:id="rId12"/>
    <p:sldId id="272" r:id="rId13"/>
    <p:sldId id="286" r:id="rId14"/>
    <p:sldId id="283" r:id="rId15"/>
    <p:sldId id="284" r:id="rId16"/>
    <p:sldId id="285" r:id="rId17"/>
    <p:sldId id="273" r:id="rId18"/>
    <p:sldId id="274" r:id="rId19"/>
    <p:sldId id="276" r:id="rId20"/>
    <p:sldId id="277" r:id="rId21"/>
    <p:sldId id="278" r:id="rId22"/>
    <p:sldId id="279" r:id="rId23"/>
    <p:sldId id="280" r:id="rId24"/>
    <p:sldId id="281" r:id="rId25"/>
    <p:sldId id="282" r:id="rId26"/>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00" autoAdjust="0"/>
    <p:restoredTop sz="93867" autoAdjust="0"/>
  </p:normalViewPr>
  <p:slideViewPr>
    <p:cSldViewPr snapToGrid="0">
      <p:cViewPr>
        <p:scale>
          <a:sx n="126" d="100"/>
          <a:sy n="126" d="100"/>
        </p:scale>
        <p:origin x="572" y="-28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24961C-4AA4-4B18-8DC1-BE4B68EC8D0C}" type="datetimeFigureOut">
              <a:rPr lang="en-SG" smtClean="0"/>
              <a:t>31/10/2022</a:t>
            </a:fld>
            <a:endParaRPr lang="en-SG"/>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3CE72E-8844-4984-8285-18D190D7554A}" type="slidenum">
              <a:rPr lang="en-SG" smtClean="0"/>
              <a:t>‹#›</a:t>
            </a:fld>
            <a:endParaRPr lang="en-SG"/>
          </a:p>
        </p:txBody>
      </p:sp>
    </p:spTree>
    <p:extLst>
      <p:ext uri="{BB962C8B-B14F-4D97-AF65-F5344CB8AC3E}">
        <p14:creationId xmlns:p14="http://schemas.microsoft.com/office/powerpoint/2010/main" val="3591269095"/>
      </p:ext>
    </p:extLst>
  </p:cSld>
  <p:clrMap bg1="lt1" tx1="dk1" bg2="lt2" tx2="dk2" accent1="accent1" accent2="accent2" accent3="accent3" accent4="accent4" accent5="accent5" accent6="accent6" hlink="hlink" folHlink="folHlink"/>
  <p:notesStyle>
    <a:lvl1pPr marL="0" algn="l" defTabSz="452755" rtl="0" eaLnBrk="1" latinLnBrk="0" hangingPunct="1">
      <a:defRPr sz="595" kern="1200">
        <a:solidFill>
          <a:schemeClr val="tx1"/>
        </a:solidFill>
        <a:latin typeface="+mn-lt"/>
        <a:ea typeface="+mn-ea"/>
        <a:cs typeface="+mn-cs"/>
      </a:defRPr>
    </a:lvl1pPr>
    <a:lvl2pPr marL="226060" algn="l" defTabSz="452755" rtl="0" eaLnBrk="1" latinLnBrk="0" hangingPunct="1">
      <a:defRPr sz="595" kern="1200">
        <a:solidFill>
          <a:schemeClr val="tx1"/>
        </a:solidFill>
        <a:latin typeface="+mn-lt"/>
        <a:ea typeface="+mn-ea"/>
        <a:cs typeface="+mn-cs"/>
      </a:defRPr>
    </a:lvl2pPr>
    <a:lvl3pPr marL="452755" algn="l" defTabSz="452755" rtl="0" eaLnBrk="1" latinLnBrk="0" hangingPunct="1">
      <a:defRPr sz="595" kern="1200">
        <a:solidFill>
          <a:schemeClr val="tx1"/>
        </a:solidFill>
        <a:latin typeface="+mn-lt"/>
        <a:ea typeface="+mn-ea"/>
        <a:cs typeface="+mn-cs"/>
      </a:defRPr>
    </a:lvl3pPr>
    <a:lvl4pPr marL="678815" algn="l" defTabSz="452755" rtl="0" eaLnBrk="1" latinLnBrk="0" hangingPunct="1">
      <a:defRPr sz="595" kern="1200">
        <a:solidFill>
          <a:schemeClr val="tx1"/>
        </a:solidFill>
        <a:latin typeface="+mn-lt"/>
        <a:ea typeface="+mn-ea"/>
        <a:cs typeface="+mn-cs"/>
      </a:defRPr>
    </a:lvl4pPr>
    <a:lvl5pPr marL="905510" algn="l" defTabSz="452755" rtl="0" eaLnBrk="1" latinLnBrk="0" hangingPunct="1">
      <a:defRPr sz="595" kern="1200">
        <a:solidFill>
          <a:schemeClr val="tx1"/>
        </a:solidFill>
        <a:latin typeface="+mn-lt"/>
        <a:ea typeface="+mn-ea"/>
        <a:cs typeface="+mn-cs"/>
      </a:defRPr>
    </a:lvl5pPr>
    <a:lvl6pPr marL="1131570" algn="l" defTabSz="452755" rtl="0" eaLnBrk="1" latinLnBrk="0" hangingPunct="1">
      <a:defRPr sz="595" kern="1200">
        <a:solidFill>
          <a:schemeClr val="tx1"/>
        </a:solidFill>
        <a:latin typeface="+mn-lt"/>
        <a:ea typeface="+mn-ea"/>
        <a:cs typeface="+mn-cs"/>
      </a:defRPr>
    </a:lvl6pPr>
    <a:lvl7pPr marL="1357630" algn="l" defTabSz="452755" rtl="0" eaLnBrk="1" latinLnBrk="0" hangingPunct="1">
      <a:defRPr sz="595" kern="1200">
        <a:solidFill>
          <a:schemeClr val="tx1"/>
        </a:solidFill>
        <a:latin typeface="+mn-lt"/>
        <a:ea typeface="+mn-ea"/>
        <a:cs typeface="+mn-cs"/>
      </a:defRPr>
    </a:lvl7pPr>
    <a:lvl8pPr marL="1584325" algn="l" defTabSz="452755" rtl="0" eaLnBrk="1" latinLnBrk="0" hangingPunct="1">
      <a:defRPr sz="595" kern="1200">
        <a:solidFill>
          <a:schemeClr val="tx1"/>
        </a:solidFill>
        <a:latin typeface="+mn-lt"/>
        <a:ea typeface="+mn-ea"/>
        <a:cs typeface="+mn-cs"/>
      </a:defRPr>
    </a:lvl8pPr>
    <a:lvl9pPr marL="1810385" algn="l" defTabSz="452755" rtl="0" eaLnBrk="1" latinLnBrk="0" hangingPunct="1">
      <a:defRPr sz="59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3CE72E-8844-4984-8285-18D190D7554A}" type="slidenum">
              <a:rPr lang="en-SG" smtClean="0"/>
              <a:t>7</a:t>
            </a:fld>
            <a:endParaRPr lang="en-SG"/>
          </a:p>
        </p:txBody>
      </p:sp>
    </p:spTree>
    <p:extLst>
      <p:ext uri="{BB962C8B-B14F-4D97-AF65-F5344CB8AC3E}">
        <p14:creationId xmlns:p14="http://schemas.microsoft.com/office/powerpoint/2010/main" val="2667048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8CC04B-F14D-4D84-87FF-551C3A1A96F3}" type="datetimeFigureOut">
              <a:rPr lang="en-SG" smtClean="0"/>
              <a:t>31/10/2022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D1FFCEE-8EA7-4729-8908-DCF176BE10DA}" type="slidenum">
              <a:rPr lang="en-SG" smtClean="0"/>
              <a:t>‹#›</a:t>
            </a:fld>
            <a:endParaRPr lang="en-SG"/>
          </a:p>
        </p:txBody>
      </p:sp>
    </p:spTree>
    <p:extLst>
      <p:ext uri="{BB962C8B-B14F-4D97-AF65-F5344CB8AC3E}">
        <p14:creationId xmlns:p14="http://schemas.microsoft.com/office/powerpoint/2010/main" val="1666321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8CC04B-F14D-4D84-87FF-551C3A1A96F3}" type="datetimeFigureOut">
              <a:rPr lang="en-SG" smtClean="0"/>
              <a:t>31/10/2022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D1FFCEE-8EA7-4729-8908-DCF176BE10DA}" type="slidenum">
              <a:rPr lang="en-SG" smtClean="0"/>
              <a:t>‹#›</a:t>
            </a:fld>
            <a:endParaRPr lang="en-SG"/>
          </a:p>
        </p:txBody>
      </p:sp>
    </p:spTree>
    <p:extLst>
      <p:ext uri="{BB962C8B-B14F-4D97-AF65-F5344CB8AC3E}">
        <p14:creationId xmlns:p14="http://schemas.microsoft.com/office/powerpoint/2010/main" val="2441115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8CC04B-F14D-4D84-87FF-551C3A1A96F3}" type="datetimeFigureOut">
              <a:rPr lang="en-SG" smtClean="0"/>
              <a:t>31/10/2022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D1FFCEE-8EA7-4729-8908-DCF176BE10DA}" type="slidenum">
              <a:rPr lang="en-SG" smtClean="0"/>
              <a:t>‹#›</a:t>
            </a:fld>
            <a:endParaRPr lang="en-SG"/>
          </a:p>
        </p:txBody>
      </p:sp>
    </p:spTree>
    <p:extLst>
      <p:ext uri="{BB962C8B-B14F-4D97-AF65-F5344CB8AC3E}">
        <p14:creationId xmlns:p14="http://schemas.microsoft.com/office/powerpoint/2010/main" val="593948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8CC04B-F14D-4D84-87FF-551C3A1A96F3}" type="datetimeFigureOut">
              <a:rPr lang="en-SG" smtClean="0"/>
              <a:t>31/10/2022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D1FFCEE-8EA7-4729-8908-DCF176BE10DA}" type="slidenum">
              <a:rPr lang="en-SG" smtClean="0"/>
              <a:t>‹#›</a:t>
            </a:fld>
            <a:endParaRPr lang="en-SG"/>
          </a:p>
        </p:txBody>
      </p:sp>
    </p:spTree>
    <p:extLst>
      <p:ext uri="{BB962C8B-B14F-4D97-AF65-F5344CB8AC3E}">
        <p14:creationId xmlns:p14="http://schemas.microsoft.com/office/powerpoint/2010/main" val="910570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8CC04B-F14D-4D84-87FF-551C3A1A96F3}" type="datetimeFigureOut">
              <a:rPr lang="en-SG" smtClean="0"/>
              <a:t>31/10/2022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D1FFCEE-8EA7-4729-8908-DCF176BE10DA}" type="slidenum">
              <a:rPr lang="en-SG" smtClean="0"/>
              <a:t>‹#›</a:t>
            </a:fld>
            <a:endParaRPr lang="en-SG"/>
          </a:p>
        </p:txBody>
      </p:sp>
    </p:spTree>
    <p:extLst>
      <p:ext uri="{BB962C8B-B14F-4D97-AF65-F5344CB8AC3E}">
        <p14:creationId xmlns:p14="http://schemas.microsoft.com/office/powerpoint/2010/main" val="2135454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8CC04B-F14D-4D84-87FF-551C3A1A96F3}" type="datetimeFigureOut">
              <a:rPr lang="en-SG" smtClean="0"/>
              <a:t>31/10/2022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7D1FFCEE-8EA7-4729-8908-DCF176BE10DA}" type="slidenum">
              <a:rPr lang="en-SG" smtClean="0"/>
              <a:t>‹#›</a:t>
            </a:fld>
            <a:endParaRPr lang="en-SG"/>
          </a:p>
        </p:txBody>
      </p:sp>
    </p:spTree>
    <p:extLst>
      <p:ext uri="{BB962C8B-B14F-4D97-AF65-F5344CB8AC3E}">
        <p14:creationId xmlns:p14="http://schemas.microsoft.com/office/powerpoint/2010/main" val="3737490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8CC04B-F14D-4D84-87FF-551C3A1A96F3}" type="datetimeFigureOut">
              <a:rPr lang="en-SG" smtClean="0"/>
              <a:t>31/10/2022</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7D1FFCEE-8EA7-4729-8908-DCF176BE10DA}" type="slidenum">
              <a:rPr lang="en-SG" smtClean="0"/>
              <a:t>‹#›</a:t>
            </a:fld>
            <a:endParaRPr lang="en-SG"/>
          </a:p>
        </p:txBody>
      </p:sp>
    </p:spTree>
    <p:extLst>
      <p:ext uri="{BB962C8B-B14F-4D97-AF65-F5344CB8AC3E}">
        <p14:creationId xmlns:p14="http://schemas.microsoft.com/office/powerpoint/2010/main" val="977316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8CC04B-F14D-4D84-87FF-551C3A1A96F3}" type="datetimeFigureOut">
              <a:rPr lang="en-SG" smtClean="0"/>
              <a:t>31/10/2022</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7D1FFCEE-8EA7-4729-8908-DCF176BE10DA}" type="slidenum">
              <a:rPr lang="en-SG" smtClean="0"/>
              <a:t>‹#›</a:t>
            </a:fld>
            <a:endParaRPr lang="en-SG"/>
          </a:p>
        </p:txBody>
      </p:sp>
    </p:spTree>
    <p:extLst>
      <p:ext uri="{BB962C8B-B14F-4D97-AF65-F5344CB8AC3E}">
        <p14:creationId xmlns:p14="http://schemas.microsoft.com/office/powerpoint/2010/main" val="2139711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8CC04B-F14D-4D84-87FF-551C3A1A96F3}" type="datetimeFigureOut">
              <a:rPr lang="en-SG" smtClean="0"/>
              <a:t>31/10/2022</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7D1FFCEE-8EA7-4729-8908-DCF176BE10DA}" type="slidenum">
              <a:rPr lang="en-SG" smtClean="0"/>
              <a:t>‹#›</a:t>
            </a:fld>
            <a:endParaRPr lang="en-SG"/>
          </a:p>
        </p:txBody>
      </p:sp>
    </p:spTree>
    <p:extLst>
      <p:ext uri="{BB962C8B-B14F-4D97-AF65-F5344CB8AC3E}">
        <p14:creationId xmlns:p14="http://schemas.microsoft.com/office/powerpoint/2010/main" val="2810671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48CC04B-F14D-4D84-87FF-551C3A1A96F3}" type="datetimeFigureOut">
              <a:rPr lang="en-SG" smtClean="0"/>
              <a:t>31/10/2022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7D1FFCEE-8EA7-4729-8908-DCF176BE10DA}" type="slidenum">
              <a:rPr lang="en-SG" smtClean="0"/>
              <a:t>‹#›</a:t>
            </a:fld>
            <a:endParaRPr lang="en-SG"/>
          </a:p>
        </p:txBody>
      </p:sp>
    </p:spTree>
    <p:extLst>
      <p:ext uri="{BB962C8B-B14F-4D97-AF65-F5344CB8AC3E}">
        <p14:creationId xmlns:p14="http://schemas.microsoft.com/office/powerpoint/2010/main" val="67547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48CC04B-F14D-4D84-87FF-551C3A1A96F3}" type="datetimeFigureOut">
              <a:rPr lang="en-SG" smtClean="0"/>
              <a:t>31/10/2022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7D1FFCEE-8EA7-4729-8908-DCF176BE10DA}" type="slidenum">
              <a:rPr lang="en-SG" smtClean="0"/>
              <a:t>‹#›</a:t>
            </a:fld>
            <a:endParaRPr lang="en-SG"/>
          </a:p>
        </p:txBody>
      </p:sp>
    </p:spTree>
    <p:extLst>
      <p:ext uri="{BB962C8B-B14F-4D97-AF65-F5344CB8AC3E}">
        <p14:creationId xmlns:p14="http://schemas.microsoft.com/office/powerpoint/2010/main" val="738095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748CC04B-F14D-4D84-87FF-551C3A1A96F3}" type="datetimeFigureOut">
              <a:rPr lang="en-SG" smtClean="0"/>
              <a:t>31/10/2022</a:t>
            </a:fld>
            <a:endParaRPr lang="en-SG"/>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7D1FFCEE-8EA7-4729-8908-DCF176BE10DA}" type="slidenum">
              <a:rPr lang="en-SG" smtClean="0"/>
              <a:t>‹#›</a:t>
            </a:fld>
            <a:endParaRPr lang="en-SG"/>
          </a:p>
        </p:txBody>
      </p:sp>
    </p:spTree>
    <p:extLst>
      <p:ext uri="{BB962C8B-B14F-4D97-AF65-F5344CB8AC3E}">
        <p14:creationId xmlns:p14="http://schemas.microsoft.com/office/powerpoint/2010/main" val="3639493161"/>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www.javatpoint.com/machine-learning-random-forest-algorithm" TargetMode="External"/><Relationship Id="rId7" Type="http://schemas.openxmlformats.org/officeDocument/2006/relationships/hyperlink" Target="https://csu-csus.esploro.exlibrisgroup.com/esploro/outputs/graduate/AI-Based-Wildfire-Prediction/99257927863201671?institution=01CALS_USL" TargetMode="Externa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hyperlink" Target="https://www.javatpoint.com/logistic-regression-in-machine-learning" TargetMode="External"/><Relationship Id="rId5" Type="http://schemas.openxmlformats.org/officeDocument/2006/relationships/hyperlink" Target="https://www.javatpoint.com/linear-regression-in-machine-learning" TargetMode="External"/><Relationship Id="rId4" Type="http://schemas.openxmlformats.org/officeDocument/2006/relationships/hyperlink" Target="https://www.javatpoint.com/machine-learning-decision-tree-classification-algorith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23601" y="6512429"/>
            <a:ext cx="1410776" cy="136976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1460" y="733499"/>
            <a:ext cx="2635059" cy="1369766"/>
          </a:xfrm>
          <a:prstGeom prst="rect">
            <a:avLst/>
          </a:prstGeom>
        </p:spPr>
      </p:pic>
      <p:sp>
        <p:nvSpPr>
          <p:cNvPr id="8" name="TextBox 7"/>
          <p:cNvSpPr txBox="1"/>
          <p:nvPr/>
        </p:nvSpPr>
        <p:spPr>
          <a:xfrm>
            <a:off x="574907" y="2720456"/>
            <a:ext cx="5708171" cy="677108"/>
          </a:xfrm>
          <a:prstGeom prst="rect">
            <a:avLst/>
          </a:prstGeom>
          <a:noFill/>
        </p:spPr>
        <p:txBody>
          <a:bodyPr wrap="square" rtlCol="0">
            <a:spAutoFit/>
          </a:bodyPr>
          <a:lstStyle/>
          <a:p>
            <a:pPr algn="ctr"/>
            <a:r>
              <a:rPr lang="en-SG" sz="1900" dirty="0">
                <a:latin typeface="Times New Roman" panose="02020603050405020304" pitchFamily="18" charset="0"/>
                <a:cs typeface="Times New Roman" panose="02020603050405020304" pitchFamily="18" charset="0"/>
              </a:rPr>
              <a:t>A CENTER FOR INTER-DISCIPLINARY RESEARCH</a:t>
            </a:r>
          </a:p>
          <a:p>
            <a:pPr algn="ctr"/>
            <a:r>
              <a:rPr lang="en-SG" sz="1900" dirty="0">
                <a:latin typeface="Times New Roman" panose="02020603050405020304" pitchFamily="18" charset="0"/>
                <a:cs typeface="Times New Roman" panose="02020603050405020304" pitchFamily="18" charset="0"/>
              </a:rPr>
              <a:t>2021-22</a:t>
            </a:r>
          </a:p>
        </p:txBody>
      </p:sp>
      <p:sp>
        <p:nvSpPr>
          <p:cNvPr id="10" name="TextBox 9"/>
          <p:cNvSpPr txBox="1"/>
          <p:nvPr/>
        </p:nvSpPr>
        <p:spPr>
          <a:xfrm>
            <a:off x="574908" y="8102389"/>
            <a:ext cx="5708170" cy="923330"/>
          </a:xfrm>
          <a:prstGeom prst="rect">
            <a:avLst/>
          </a:prstGeom>
          <a:noFill/>
        </p:spPr>
        <p:txBody>
          <a:bodyPr wrap="square" rtlCol="0">
            <a:spAutoFit/>
          </a:bodyPr>
          <a:lstStyle/>
          <a:p>
            <a:pPr algn="ctr"/>
            <a:r>
              <a:rPr lang="en-SG" spc="30" dirty="0">
                <a:latin typeface="Times New Roman" panose="02020603050405020304" pitchFamily="18" charset="0"/>
                <a:cs typeface="Times New Roman" panose="02020603050405020304" pitchFamily="18" charset="0"/>
              </a:rPr>
              <a:t>GOKARAJU RANGARAJU</a:t>
            </a:r>
          </a:p>
          <a:p>
            <a:pPr algn="ctr"/>
            <a:r>
              <a:rPr lang="en-SG" spc="30" dirty="0">
                <a:latin typeface="Times New Roman" panose="02020603050405020304" pitchFamily="18" charset="0"/>
                <a:cs typeface="Times New Roman" panose="02020603050405020304" pitchFamily="18" charset="0"/>
              </a:rPr>
              <a:t>INSTITUTE OF ENGINEERING AND TECHNOLOGY</a:t>
            </a:r>
          </a:p>
          <a:p>
            <a:pPr algn="ctr"/>
            <a:r>
              <a:rPr lang="en-SG" spc="30" dirty="0">
                <a:latin typeface="Times New Roman" panose="02020603050405020304" pitchFamily="18" charset="0"/>
                <a:cs typeface="Times New Roman" panose="02020603050405020304" pitchFamily="18" charset="0"/>
              </a:rPr>
              <a:t>AUTONOMOUS</a:t>
            </a:r>
          </a:p>
        </p:txBody>
      </p:sp>
      <p:cxnSp>
        <p:nvCxnSpPr>
          <p:cNvPr id="13" name="Straight Connector 12"/>
          <p:cNvCxnSpPr/>
          <p:nvPr/>
        </p:nvCxnSpPr>
        <p:spPr>
          <a:xfrm flipV="1">
            <a:off x="1033745" y="4772767"/>
            <a:ext cx="4790506" cy="0"/>
          </a:xfrm>
          <a:prstGeom prst="line">
            <a:avLst/>
          </a:prstGeom>
          <a:ln>
            <a:solidFill>
              <a:schemeClr val="tx1">
                <a:lumMod val="95000"/>
                <a:lumOff val="5000"/>
              </a:schemeClr>
            </a:solidFill>
          </a:ln>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2160100" y="5227962"/>
            <a:ext cx="2397703" cy="369332"/>
          </a:xfrm>
          <a:prstGeom prst="rect">
            <a:avLst/>
          </a:prstGeom>
          <a:noFill/>
        </p:spPr>
        <p:txBody>
          <a:bodyPr wrap="square" rtlCol="0">
            <a:spAutoFit/>
          </a:bodyPr>
          <a:lstStyle/>
          <a:p>
            <a:pPr algn="ctr"/>
            <a:r>
              <a:rPr lang="en-SG" dirty="0">
                <a:latin typeface="Times New Roman" panose="02020603050405020304" pitchFamily="18" charset="0"/>
                <a:cs typeface="Times New Roman" panose="02020603050405020304" pitchFamily="18" charset="0"/>
              </a:rPr>
              <a:t>   SUPERVISED BY</a:t>
            </a:r>
          </a:p>
        </p:txBody>
      </p:sp>
      <p:cxnSp>
        <p:nvCxnSpPr>
          <p:cNvPr id="3" name="Straight Connector 2">
            <a:extLst>
              <a:ext uri="{FF2B5EF4-FFF2-40B4-BE49-F238E27FC236}">
                <a16:creationId xmlns:a16="http://schemas.microsoft.com/office/drawing/2014/main" id="{6D704468-1195-46E8-A1BD-281EFBB55FDC}"/>
              </a:ext>
            </a:extLst>
          </p:cNvPr>
          <p:cNvCxnSpPr/>
          <p:nvPr/>
        </p:nvCxnSpPr>
        <p:spPr>
          <a:xfrm flipV="1">
            <a:off x="1292980" y="6075550"/>
            <a:ext cx="4272037"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80264E38-B581-4B2E-87A3-33F069A00240}"/>
              </a:ext>
            </a:extLst>
          </p:cNvPr>
          <p:cNvSpPr txBox="1"/>
          <p:nvPr/>
        </p:nvSpPr>
        <p:spPr>
          <a:xfrm>
            <a:off x="2531946" y="3514583"/>
            <a:ext cx="1794085" cy="369332"/>
          </a:xfrm>
          <a:prstGeom prst="rect">
            <a:avLst/>
          </a:prstGeom>
          <a:noFill/>
        </p:spPr>
        <p:txBody>
          <a:bodyPr wrap="square" rtlCol="0">
            <a:spAutoFit/>
          </a:bodyPr>
          <a:lstStyle/>
          <a:p>
            <a:pPr algn="ctr"/>
            <a:r>
              <a:rPr lang="en-SG" dirty="0">
                <a:latin typeface="Times New Roman" panose="02020603050405020304" pitchFamily="18" charset="0"/>
                <a:cs typeface="Times New Roman" panose="02020603050405020304" pitchFamily="18" charset="0"/>
              </a:rPr>
              <a:t>TITLE</a:t>
            </a:r>
          </a:p>
        </p:txBody>
      </p:sp>
      <p:sp>
        <p:nvSpPr>
          <p:cNvPr id="11" name="TextBox 10"/>
          <p:cNvSpPr txBox="1"/>
          <p:nvPr/>
        </p:nvSpPr>
        <p:spPr>
          <a:xfrm>
            <a:off x="273192" y="5707391"/>
            <a:ext cx="6311604"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a:t>
            </a:r>
            <a:r>
              <a:rPr lang="en-IN" sz="1400" dirty="0">
                <a:latin typeface="Times New Roman" panose="02020603050405020304" pitchFamily="18" charset="0"/>
                <a:cs typeface="Times New Roman" panose="02020603050405020304" pitchFamily="18" charset="0"/>
              </a:rPr>
              <a:t>MARAVADI BINDU</a:t>
            </a:r>
            <a:endParaRPr lang="en-SG" sz="1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1F547D2-2674-4B79-B217-E742EBE95ED1}"/>
              </a:ext>
            </a:extLst>
          </p:cNvPr>
          <p:cNvSpPr txBox="1"/>
          <p:nvPr/>
        </p:nvSpPr>
        <p:spPr>
          <a:xfrm>
            <a:off x="1336936" y="4165922"/>
            <a:ext cx="4184104"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“PREDICTION OF FOREST FIRES”</a:t>
            </a:r>
            <a:endParaRPr lang="en-IN" sz="1600" b="1" dirty="0">
              <a:latin typeface="Times New Roman" panose="02020603050405020304" pitchFamily="18" charset="0"/>
              <a:cs typeface="Times New Roman" panose="02020603050405020304" pitchFamily="18" charset="0"/>
            </a:endParaRPr>
          </a:p>
        </p:txBody>
      </p:sp>
      <p:pic>
        <p:nvPicPr>
          <p:cNvPr id="18" name="Picture 17" descr="A close up of a logo&#10;&#10;Description automatically generated">
            <a:extLst>
              <a:ext uri="{FF2B5EF4-FFF2-40B4-BE49-F238E27FC236}">
                <a16:creationId xmlns:a16="http://schemas.microsoft.com/office/drawing/2014/main" id="{2F0392C8-58AC-45A6-94DC-2A208B9E61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779" y="212912"/>
            <a:ext cx="6578417" cy="94801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8B1EB056-1453-5284-83BD-5C814E03A4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50" y="100815"/>
            <a:ext cx="6591300" cy="9704369"/>
          </a:xfrm>
          <a:prstGeom prst="rect">
            <a:avLst/>
          </a:prstGeom>
        </p:spPr>
      </p:pic>
      <p:sp>
        <p:nvSpPr>
          <p:cNvPr id="2" name="Title 1">
            <a:extLst>
              <a:ext uri="{FF2B5EF4-FFF2-40B4-BE49-F238E27FC236}">
                <a16:creationId xmlns:a16="http://schemas.microsoft.com/office/drawing/2014/main" id="{72F65BAA-AF7B-1FFA-FCF8-BA5879307A8B}"/>
              </a:ext>
            </a:extLst>
          </p:cNvPr>
          <p:cNvSpPr>
            <a:spLocks noGrp="1"/>
          </p:cNvSpPr>
          <p:nvPr>
            <p:ph type="title"/>
          </p:nvPr>
        </p:nvSpPr>
        <p:spPr>
          <a:xfrm>
            <a:off x="484986" y="-25260"/>
            <a:ext cx="6016853" cy="7354749"/>
          </a:xfrm>
        </p:spPr>
        <p:txBody>
          <a:bodyPr>
            <a:normAutofit/>
          </a:bodyPr>
          <a:lstStyle/>
          <a:p>
            <a:pPr algn="just"/>
            <a:r>
              <a:rPr lang="en-US" sz="1400" b="1" dirty="0">
                <a:latin typeface="Times New Roman" panose="02020603050405020304" pitchFamily="18" charset="0"/>
                <a:cs typeface="Times New Roman" panose="02020603050405020304" pitchFamily="18" charset="0"/>
              </a:rPr>
              <a:t>2.6 ALGORITHMS USED							</a:t>
            </a:r>
            <a:br>
              <a:rPr lang="en-US" sz="1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LOGISTIC REGRESSION:	</a:t>
            </a:r>
            <a:r>
              <a:rPr lang="en-US" sz="1400" dirty="0">
                <a:latin typeface="Times New Roman" panose="02020603050405020304" pitchFamily="18" charset="0"/>
                <a:cs typeface="Times New Roman" panose="02020603050405020304" pitchFamily="18" charset="0"/>
              </a:rPr>
              <a:t>													</a:t>
            </a:r>
            <a:r>
              <a:rPr lang="en-US" sz="1200" dirty="0"/>
              <a:t>1.</a:t>
            </a:r>
            <a:r>
              <a:rPr lang="en-US" sz="1200" dirty="0">
                <a:latin typeface="Times New Roman" panose="02020603050405020304" pitchFamily="18" charset="0"/>
                <a:cs typeface="Times New Roman" panose="02020603050405020304" pitchFamily="18" charset="0"/>
              </a:rPr>
              <a:t>Logistic regression is one of the most popular Machine Learning algorithms, which comes under the Supervised Learning technique. It is used for predicting the categorical dependent variable using a given set of independent variables.						</a:t>
            </a:r>
            <a:br>
              <a:rPr lang="en-US" sz="1200" dirty="0">
                <a:latin typeface="Times New Roman" panose="02020603050405020304" pitchFamily="18" charset="0"/>
                <a:cs typeface="Times New Roman" panose="02020603050405020304" pitchFamily="18" charset="0"/>
              </a:rPr>
            </a:b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2.Logistic regression predicts the output of a categorical dependent variable. Therefore the outcome must be a categorical or discrete value. It can be either Yes or No, 0 or 1, true or False, etc. but instead of giving the exact value as 0 and 1, it gives the probabilistic values which lie between 0 and 1.								</a:t>
            </a:r>
            <a:br>
              <a:rPr lang="en-US" sz="1200" dirty="0">
                <a:latin typeface="Times New Roman" panose="02020603050405020304" pitchFamily="18" charset="0"/>
                <a:cs typeface="Times New Roman" panose="02020603050405020304" pitchFamily="18" charset="0"/>
              </a:rPr>
            </a:b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3.Logistic Regression is much similar to the Linear Regression except that how they are used. Linear Regression is used for solving Regression problems, whereas Logistic regression is used for solving the classification problems.						</a:t>
            </a:r>
            <a:br>
              <a:rPr lang="en-US" sz="1200" dirty="0">
                <a:latin typeface="Times New Roman" panose="02020603050405020304" pitchFamily="18" charset="0"/>
                <a:cs typeface="Times New Roman" panose="02020603050405020304" pitchFamily="18" charset="0"/>
              </a:rPr>
            </a:b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4.In Logistic regression, instead of fitting a regression line, we fit an "S" shaped logistic function, which predicts two maximum values (0 or 1).					</a:t>
            </a:r>
            <a:br>
              <a:rPr lang="en-US" sz="1200" dirty="0">
                <a:latin typeface="Times New Roman" panose="02020603050405020304" pitchFamily="18" charset="0"/>
                <a:cs typeface="Times New Roman" panose="02020603050405020304" pitchFamily="18" charset="0"/>
              </a:rPr>
            </a:b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5.The curve from the logistic function indicates the likelihood of something such as whether the cells are cancerous or not, a mouse is obese or not based on its weight, </a:t>
            </a:r>
            <a:r>
              <a:rPr lang="en-US" sz="1200" dirty="0" err="1">
                <a:latin typeface="Times New Roman" panose="02020603050405020304" pitchFamily="18" charset="0"/>
                <a:cs typeface="Times New Roman" panose="02020603050405020304" pitchFamily="18" charset="0"/>
              </a:rPr>
              <a:t>etc</a:t>
            </a:r>
            <a:r>
              <a:rPr lang="en-US" sz="1200" dirty="0">
                <a:latin typeface="Times New Roman" panose="02020603050405020304" pitchFamily="18" charset="0"/>
                <a:cs typeface="Times New Roman" panose="02020603050405020304" pitchFamily="18" charset="0"/>
              </a:rPr>
              <a:t>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6.Logistic Regression is a significant machine learning algorithm because it has the ability to provide probabilities and classify new data using continuous and discrete datasets.			</a:t>
            </a:r>
            <a:br>
              <a:rPr lang="en-US" sz="1200" dirty="0">
                <a:latin typeface="Times New Roman" panose="02020603050405020304" pitchFamily="18" charset="0"/>
                <a:cs typeface="Times New Roman" panose="02020603050405020304" pitchFamily="18" charset="0"/>
              </a:rPr>
            </a:b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7.Logistic Regression can be used to classify the observations using different types of data and can easily determine the most effective variables used for the classification. The below image is showing the logistic function</a:t>
            </a:r>
            <a:r>
              <a:rPr lang="en-US" sz="1200" dirty="0"/>
              <a:t>:</a:t>
            </a:r>
            <a:endParaRPr lang="en-IN" sz="1200" dirty="0"/>
          </a:p>
        </p:txBody>
      </p:sp>
      <p:pic>
        <p:nvPicPr>
          <p:cNvPr id="1028" name="Picture 4" descr="Logistic Regression in Machine Learning">
            <a:extLst>
              <a:ext uri="{FF2B5EF4-FFF2-40B4-BE49-F238E27FC236}">
                <a16:creationId xmlns:a16="http://schemas.microsoft.com/office/drawing/2014/main" id="{8E8F16E3-CD7D-A93C-FD6F-4F1318124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6710069"/>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888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9688CC46-BFFB-3B02-248D-E286AD0C0E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50" y="100815"/>
            <a:ext cx="6591300" cy="9704369"/>
          </a:xfrm>
          <a:prstGeom prst="rect">
            <a:avLst/>
          </a:prstGeom>
        </p:spPr>
      </p:pic>
      <p:sp>
        <p:nvSpPr>
          <p:cNvPr id="2" name="Title 1">
            <a:extLst>
              <a:ext uri="{FF2B5EF4-FFF2-40B4-BE49-F238E27FC236}">
                <a16:creationId xmlns:a16="http://schemas.microsoft.com/office/drawing/2014/main" id="{B53F84A9-CADA-1797-5EC4-46FC13E4EEC8}"/>
              </a:ext>
            </a:extLst>
          </p:cNvPr>
          <p:cNvSpPr>
            <a:spLocks noGrp="1"/>
          </p:cNvSpPr>
          <p:nvPr>
            <p:ph type="title"/>
          </p:nvPr>
        </p:nvSpPr>
        <p:spPr>
          <a:xfrm>
            <a:off x="471488" y="100815"/>
            <a:ext cx="5959624" cy="6507114"/>
          </a:xfrm>
        </p:spPr>
        <p:txBody>
          <a:bodyPr>
            <a:normAutofit/>
          </a:bodyPr>
          <a:lstStyle/>
          <a:p>
            <a:pPr algn="just"/>
            <a:r>
              <a:rPr lang="en-US" sz="1400" b="1" dirty="0">
                <a:latin typeface="Times New Roman" panose="02020603050405020304" pitchFamily="18" charset="0"/>
                <a:cs typeface="Times New Roman" panose="02020603050405020304" pitchFamily="18" charset="0"/>
              </a:rPr>
              <a:t>DECISION TREE CLASSIFICATION:</a:t>
            </a:r>
            <a:r>
              <a:rPr lang="en-US" sz="1400" dirty="0">
                <a:latin typeface="Times New Roman" panose="02020603050405020304" pitchFamily="18" charset="0"/>
                <a:cs typeface="Times New Roman" panose="02020603050405020304" pitchFamily="18" charset="0"/>
              </a:rPr>
              <a:t>												</a:t>
            </a:r>
            <a:br>
              <a:rPr lang="en-US" sz="14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Decision Tree is a Supervised learning technique that can be used for both classification and Regression problems, but mostly it is preferred for solving Classification problems. It is a tree-structured classifier, where internal nodes represent the features of a dataset, branches represent the decision rules and each leaf node represents the outcome.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In a Decision tree, there are two nodes, which are the Decision Node and Leaf Node. Decision nodes are used to make any decision and have multiple branches, whereas Leaf nodes are the output of those decisions and do not contain any further branches.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The decisions or the test are performed on the basis of features of the given dataset.</a:t>
            </a:r>
            <a:br>
              <a:rPr lang="en-US" sz="1200" dirty="0">
                <a:latin typeface="Times New Roman" panose="02020603050405020304" pitchFamily="18" charset="0"/>
                <a:cs typeface="Times New Roman" panose="02020603050405020304" pitchFamily="18" charset="0"/>
              </a:rPr>
            </a:b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It is a graphical representation for getting all the possible solutions to a problem/decision based on given conditions.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It is called a decision tree because, similar to a tree, it starts with the root node, which expands on further branches and constructs a tree-like structure.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In order to build a tree, we use the CART algorithm, which stands for Classification and Regression Tree algorithm.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A decision tree simply asks a question, and based on the answer (Yes/No), it further split the tree into subtrees.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Below diagram explains the general structure of a decision tree</a:t>
            </a:r>
            <a:r>
              <a:rPr lang="en-US" sz="1300" dirty="0"/>
              <a:t>:</a:t>
            </a:r>
            <a:endParaRPr lang="en-IN" sz="1300" dirty="0"/>
          </a:p>
        </p:txBody>
      </p:sp>
      <p:pic>
        <p:nvPicPr>
          <p:cNvPr id="3074" name="Picture 2" descr="Decision Tree Classification Algorithm">
            <a:extLst>
              <a:ext uri="{FF2B5EF4-FFF2-40B4-BE49-F238E27FC236}">
                <a16:creationId xmlns:a16="http://schemas.microsoft.com/office/drawing/2014/main" id="{B9E60C73-27E0-80F8-D1FA-CF794887A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134" y="6267449"/>
            <a:ext cx="4707732" cy="3138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38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8837CB2B-9443-CAA0-78AE-386E81F700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49" y="100815"/>
            <a:ext cx="6591300" cy="9704369"/>
          </a:xfrm>
          <a:prstGeom prst="rect">
            <a:avLst/>
          </a:prstGeom>
        </p:spPr>
      </p:pic>
      <p:sp>
        <p:nvSpPr>
          <p:cNvPr id="2" name="Title 1">
            <a:extLst>
              <a:ext uri="{FF2B5EF4-FFF2-40B4-BE49-F238E27FC236}">
                <a16:creationId xmlns:a16="http://schemas.microsoft.com/office/drawing/2014/main" id="{D0E7E078-38D7-8AD3-C159-678DBFDBA68F}"/>
              </a:ext>
            </a:extLst>
          </p:cNvPr>
          <p:cNvSpPr>
            <a:spLocks noGrp="1"/>
          </p:cNvSpPr>
          <p:nvPr>
            <p:ph type="title"/>
          </p:nvPr>
        </p:nvSpPr>
        <p:spPr>
          <a:xfrm>
            <a:off x="471488" y="-300038"/>
            <a:ext cx="5915025" cy="6772277"/>
          </a:xfrm>
        </p:spPr>
        <p:txBody>
          <a:bodyPr>
            <a:normAutofit/>
          </a:bodyPr>
          <a:lstStyle/>
          <a:p>
            <a:pPr algn="just"/>
            <a:r>
              <a:rPr lang="en-US" sz="1400" b="1" dirty="0">
                <a:latin typeface="Times New Roman" panose="02020603050405020304" pitchFamily="18" charset="0"/>
                <a:cs typeface="Times New Roman" panose="02020603050405020304" pitchFamily="18" charset="0"/>
              </a:rPr>
              <a:t>RANDOM FOREST CLASSIFIER:	</a:t>
            </a:r>
            <a:r>
              <a:rPr lang="en-US" sz="1400" dirty="0">
                <a:latin typeface="Times New Roman" panose="02020603050405020304" pitchFamily="18" charset="0"/>
                <a:cs typeface="Times New Roman" panose="02020603050405020304" pitchFamily="18" charset="0"/>
              </a:rPr>
              <a:t>											</a:t>
            </a:r>
            <a:br>
              <a:rPr lang="en-US" sz="14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Random Forest is a popular machine learning algorithm that belongs to the supervised learning technique. It can be used for both Classification and Regression problems in ML. It is based on the concept of ensemble learning, which is a process of combining multiple classifiers to solve a complex problem and to improve the performance of the model.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As the name suggests, "Random Forest is a classifier that contains a number of decision trees on various subsets of the given dataset and takes the average to improve the predictive accuracy of that dataset." Instead of relying on one decision tree, the random forest takes the prediction from each tree and based on the majority votes of predictions, and it predicts the final output.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The greater number of trees in the forest leads to higher accuracy and prevents the problem of overfitting.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Note: To better understand the Random Forest Algorithm, you should have knowledge of the Decision Tree Algorithm.							</a:t>
            </a:r>
            <a:br>
              <a:rPr lang="en-US" sz="1200" dirty="0">
                <a:latin typeface="Times New Roman" panose="02020603050405020304" pitchFamily="18" charset="0"/>
                <a:cs typeface="Times New Roman" panose="02020603050405020304" pitchFamily="18" charset="0"/>
              </a:rPr>
            </a:b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The below diagram explains the working of the Random Forest algorithm:				</a:t>
            </a:r>
            <a:endParaRPr lang="en-IN" sz="1200" dirty="0">
              <a:latin typeface="Times New Roman" panose="02020603050405020304" pitchFamily="18" charset="0"/>
              <a:cs typeface="Times New Roman" panose="02020603050405020304" pitchFamily="18" charset="0"/>
            </a:endParaRPr>
          </a:p>
        </p:txBody>
      </p:sp>
      <p:pic>
        <p:nvPicPr>
          <p:cNvPr id="4098" name="Picture 2" descr="Random Forest Algorithm">
            <a:extLst>
              <a:ext uri="{FF2B5EF4-FFF2-40B4-BE49-F238E27FC236}">
                <a16:creationId xmlns:a16="http://schemas.microsoft.com/office/drawing/2014/main" id="{5EC8FB58-11DD-E766-2A8F-C4B6B2518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845" y="5318937"/>
            <a:ext cx="4736309" cy="3157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174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2F0392C8-58AC-45A6-94DC-2A208B9E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792" y="-34063"/>
            <a:ext cx="6565808" cy="9480176"/>
          </a:xfrm>
          <a:prstGeom prst="rect">
            <a:avLst/>
          </a:prstGeom>
        </p:spPr>
      </p:pic>
      <p:sp>
        <p:nvSpPr>
          <p:cNvPr id="3" name="Title 2"/>
          <p:cNvSpPr>
            <a:spLocks noGrp="1"/>
          </p:cNvSpPr>
          <p:nvPr>
            <p:ph type="title"/>
          </p:nvPr>
        </p:nvSpPr>
        <p:spPr>
          <a:xfrm>
            <a:off x="471488" y="527405"/>
            <a:ext cx="5915025" cy="887327"/>
          </a:xfrm>
        </p:spPr>
        <p:txBody>
          <a:bodyPr>
            <a:normAutofit/>
          </a:bodyPr>
          <a:lstStyle/>
          <a:p>
            <a:pPr algn="just"/>
            <a:r>
              <a:rPr lang="en-US" sz="1400" b="1" dirty="0">
                <a:latin typeface="Times New Roman" panose="02020603050405020304" pitchFamily="18" charset="0"/>
                <a:cs typeface="Times New Roman" panose="02020603050405020304" pitchFamily="18" charset="0"/>
              </a:rPr>
              <a:t>K NEAREST NEIGHBOURS CLASSIFIER:</a:t>
            </a:r>
          </a:p>
        </p:txBody>
      </p:sp>
      <p:sp>
        <p:nvSpPr>
          <p:cNvPr id="4" name="Content Placeholder 3"/>
          <p:cNvSpPr>
            <a:spLocks noGrp="1"/>
          </p:cNvSpPr>
          <p:nvPr>
            <p:ph idx="1"/>
          </p:nvPr>
        </p:nvSpPr>
        <p:spPr>
          <a:xfrm>
            <a:off x="471488" y="1552755"/>
            <a:ext cx="5915025" cy="7369525"/>
          </a:xfrm>
        </p:spPr>
        <p:txBody>
          <a:bodyPr>
            <a:normAutofit/>
          </a:bodyPr>
          <a:lstStyle/>
          <a:p>
            <a:pPr algn="just"/>
            <a:r>
              <a:rPr lang="en-US" sz="1200" dirty="0">
                <a:latin typeface="Times New Roman" panose="02020603050405020304" pitchFamily="18" charset="0"/>
                <a:cs typeface="Times New Roman" panose="02020603050405020304" pitchFamily="18" charset="0"/>
              </a:rPr>
              <a:t>The k-nearest neighbors algorithm, also known as KNN or k-NN, is a non-parametric, supervised learning classifier, which uses proximity to make classifications or predictions about the grouping of an individual data point. While it can be used for either regression or classification problems, it is typically used as a classification algorithm, working off the assumption that similar points can be found near one another.</a:t>
            </a:r>
          </a:p>
          <a:p>
            <a:pPr algn="just"/>
            <a:r>
              <a:rPr lang="en-US" sz="1200" dirty="0">
                <a:latin typeface="Times New Roman" panose="02020603050405020304" pitchFamily="18" charset="0"/>
                <a:cs typeface="Times New Roman" panose="02020603050405020304" pitchFamily="18" charset="0"/>
              </a:rPr>
              <a:t>Regression problems use a similar concept as classification problem, but in this case, the average the k nearest neighbors is taken to make a prediction about a classification. The main distinction here is that classification is used for discrete values, whereas regression is used with continuous ones. However, before a classification can be made, the distance must be defined. Euclidean distance is most commonly used.</a:t>
            </a:r>
          </a:p>
          <a:p>
            <a:pPr algn="just"/>
            <a:r>
              <a:rPr lang="en-US" sz="1200" dirty="0">
                <a:latin typeface="Times New Roman" panose="02020603050405020304" pitchFamily="18" charset="0"/>
                <a:cs typeface="Times New Roman" panose="02020603050405020304" pitchFamily="18" charset="0"/>
              </a:rPr>
              <a:t>The k value in the k-NN algorithm defines how many neighbors will be checked to determine the classification of a specific query point. For example, if k=1, the instance will be assigned to the same class as its single nearest neighbor. Defining k can be a balancing act as different values can lead to overfitting or underfitting. Lower values of k can have high variance, but low bias, and larger values of k may lead to high bias and lower variance. The choice of k will largely depend on the input data as data with more outliers or noise will likely perform better with higher values of k.</a:t>
            </a:r>
          </a:p>
          <a:p>
            <a:pPr algn="just"/>
            <a:r>
              <a:rPr lang="en-US" sz="1400" b="1" dirty="0">
                <a:latin typeface="Times New Roman" panose="02020603050405020304" pitchFamily="18" charset="0"/>
                <a:cs typeface="Times New Roman" panose="02020603050405020304" pitchFamily="18" charset="0"/>
              </a:rPr>
              <a:t>Applications of KNN in machine learning :-</a:t>
            </a:r>
          </a:p>
          <a:p>
            <a:pPr marL="0" indent="0" algn="just">
              <a:buNone/>
            </a:pP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200" dirty="0">
                <a:latin typeface="Times New Roman" panose="02020603050405020304" pitchFamily="18" charset="0"/>
                <a:cs typeface="Times New Roman" panose="02020603050405020304" pitchFamily="18" charset="0"/>
                <a:sym typeface="Wingdings" panose="05000000000000000000" pitchFamily="2" charset="2"/>
              </a:rPr>
              <a:t>Data Preprocessing</a:t>
            </a:r>
          </a:p>
          <a:p>
            <a:pPr marL="0" indent="0" algn="just">
              <a:buNone/>
            </a:pPr>
            <a:r>
              <a:rPr lang="en-US" sz="1200" dirty="0">
                <a:latin typeface="Times New Roman" panose="02020603050405020304" pitchFamily="18" charset="0"/>
                <a:cs typeface="Times New Roman" panose="02020603050405020304" pitchFamily="18" charset="0"/>
                <a:sym typeface="Wingdings" panose="05000000000000000000" pitchFamily="2" charset="2"/>
              </a:rPr>
              <a:t>Recommendation Engines</a:t>
            </a:r>
          </a:p>
          <a:p>
            <a:pPr marL="0" indent="0" algn="just">
              <a:buNone/>
            </a:pPr>
            <a:r>
              <a:rPr lang="en-US" sz="1200" dirty="0">
                <a:latin typeface="Times New Roman" panose="02020603050405020304" pitchFamily="18" charset="0"/>
                <a:cs typeface="Times New Roman" panose="02020603050405020304" pitchFamily="18" charset="0"/>
                <a:sym typeface="Wingdings" panose="05000000000000000000" pitchFamily="2" charset="2"/>
              </a:rPr>
              <a:t>Finance</a:t>
            </a:r>
          </a:p>
          <a:p>
            <a:pPr marL="0" indent="0" algn="just">
              <a:buNone/>
            </a:pPr>
            <a:r>
              <a:rPr lang="en-US" sz="1200" dirty="0">
                <a:latin typeface="Times New Roman" panose="02020603050405020304" pitchFamily="18" charset="0"/>
                <a:cs typeface="Times New Roman" panose="02020603050405020304" pitchFamily="18" charset="0"/>
                <a:sym typeface="Wingdings" panose="05000000000000000000" pitchFamily="2" charset="2"/>
              </a:rPr>
              <a:t>Healthcare</a:t>
            </a:r>
          </a:p>
          <a:p>
            <a:pPr marL="0" indent="0" algn="just">
              <a:buNone/>
            </a:pPr>
            <a:r>
              <a:rPr lang="en-US" sz="1200" dirty="0">
                <a:latin typeface="Times New Roman" panose="02020603050405020304" pitchFamily="18" charset="0"/>
                <a:cs typeface="Times New Roman" panose="02020603050405020304" pitchFamily="18" charset="0"/>
                <a:sym typeface="Wingdings" panose="05000000000000000000" pitchFamily="2" charset="2"/>
              </a:rPr>
              <a:t>Pattern Recognisation</a:t>
            </a:r>
            <a:endParaRPr lang="en-US" sz="1200" dirty="0">
              <a:latin typeface="Times New Roman" panose="02020603050405020304" pitchFamily="18" charset="0"/>
              <a:cs typeface="Times New Roman" panose="02020603050405020304" pitchFamily="18" charset="0"/>
            </a:endParaRPr>
          </a:p>
          <a:p>
            <a:pPr marL="0" indent="0" algn="just">
              <a:buNone/>
            </a:pPr>
            <a:r>
              <a:rPr lang="en-US" sz="1200" dirty="0">
                <a:latin typeface="Times New Roman" panose="02020603050405020304" pitchFamily="18" charset="0"/>
                <a:cs typeface="Times New Roman" panose="02020603050405020304" pitchFamily="18" charset="0"/>
              </a:rPr>
              <a:t> </a:t>
            </a:r>
          </a:p>
        </p:txBody>
      </p:sp>
      <p:pic>
        <p:nvPicPr>
          <p:cNvPr id="6" name="Picture 5"/>
          <p:cNvPicPr>
            <a:picLocks noChangeAspect="1"/>
          </p:cNvPicPr>
          <p:nvPr/>
        </p:nvPicPr>
        <p:blipFill>
          <a:blip r:embed="rId3"/>
          <a:stretch>
            <a:fillRect/>
          </a:stretch>
        </p:blipFill>
        <p:spPr>
          <a:xfrm>
            <a:off x="603848" y="6435305"/>
            <a:ext cx="5641677" cy="2624997"/>
          </a:xfrm>
          <a:prstGeom prst="rect">
            <a:avLst/>
          </a:prstGeom>
        </p:spPr>
      </p:pic>
    </p:spTree>
    <p:extLst>
      <p:ext uri="{BB962C8B-B14F-4D97-AF65-F5344CB8AC3E}">
        <p14:creationId xmlns:p14="http://schemas.microsoft.com/office/powerpoint/2010/main" val="3811982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892F6824-B90A-CBC6-FFB9-8DB53CF790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49" y="100815"/>
            <a:ext cx="6591300" cy="9704369"/>
          </a:xfrm>
          <a:prstGeom prst="rect">
            <a:avLst/>
          </a:prstGeom>
        </p:spPr>
      </p:pic>
      <p:sp>
        <p:nvSpPr>
          <p:cNvPr id="2" name="Title 1">
            <a:extLst>
              <a:ext uri="{FF2B5EF4-FFF2-40B4-BE49-F238E27FC236}">
                <a16:creationId xmlns:a16="http://schemas.microsoft.com/office/drawing/2014/main" id="{B082BBB5-B1FF-FDDB-27DA-B032E2BC8BC8}"/>
              </a:ext>
            </a:extLst>
          </p:cNvPr>
          <p:cNvSpPr>
            <a:spLocks noGrp="1"/>
          </p:cNvSpPr>
          <p:nvPr>
            <p:ph type="title"/>
          </p:nvPr>
        </p:nvSpPr>
        <p:spPr>
          <a:xfrm>
            <a:off x="471486" y="534189"/>
            <a:ext cx="5915025" cy="2040845"/>
          </a:xfrm>
        </p:spPr>
        <p:txBody>
          <a:bodyPr>
            <a:normAutofit fontScale="90000"/>
          </a:bodyPr>
          <a:lstStyle/>
          <a:p>
            <a:pPr algn="just"/>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r>
              <a:rPr lang="en-IN" sz="1800" b="1" dirty="0">
                <a:latin typeface="Times New Roman" panose="02020603050405020304" pitchFamily="18" charset="0"/>
                <a:cs typeface="Times New Roman" panose="02020603050405020304" pitchFamily="18" charset="0"/>
              </a:rPr>
              <a:t>3. Project Workflow</a:t>
            </a:r>
            <a:r>
              <a:rPr lang="en-IN" sz="18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r>
              <a:rPr lang="en-IN" sz="1600" b="1" dirty="0">
                <a:latin typeface="Times New Roman" panose="02020603050405020304" pitchFamily="18" charset="0"/>
                <a:cs typeface="Times New Roman" panose="02020603050405020304" pitchFamily="18" charset="0"/>
              </a:rPr>
              <a:t>3.1 Data collection:	</a:t>
            </a:r>
            <a:r>
              <a:rPr lang="en-IN" sz="1400" b="1" dirty="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	</a:t>
            </a:r>
            <a:br>
              <a:rPr lang="en-IN" sz="1400" dirty="0">
                <a:latin typeface="Times New Roman" panose="02020603050405020304" pitchFamily="18" charset="0"/>
                <a:cs typeface="Times New Roman" panose="02020603050405020304" pitchFamily="18" charset="0"/>
              </a:rPr>
            </a:br>
            <a:r>
              <a:rPr lang="en-IN" sz="1300" dirty="0">
                <a:latin typeface="Times New Roman" panose="02020603050405020304" pitchFamily="18" charset="0"/>
                <a:cs typeface="Times New Roman" panose="02020603050405020304" pitchFamily="18" charset="0"/>
              </a:rPr>
              <a:t>The dataset taken for this project has been collected from multiple public data repositories with data for wildfires that occurred in the state of California in USA. This dataset has columns representing several </a:t>
            </a:r>
            <a:r>
              <a:rPr lang="en-IN" sz="1300" dirty="0" err="1">
                <a:latin typeface="Times New Roman" panose="02020603050405020304" pitchFamily="18" charset="0"/>
                <a:cs typeface="Times New Roman" panose="02020603050405020304" pitchFamily="18" charset="0"/>
              </a:rPr>
              <a:t>meteororlogical</a:t>
            </a:r>
            <a:r>
              <a:rPr lang="en-IN" sz="1300" dirty="0">
                <a:latin typeface="Times New Roman" panose="02020603050405020304" pitchFamily="18" charset="0"/>
                <a:cs typeface="Times New Roman" panose="02020603050405020304" pitchFamily="18" charset="0"/>
              </a:rPr>
              <a:t> factors that have a significant effect on the occurrence of a wildfire.</a:t>
            </a:r>
            <a:r>
              <a:rPr lang="en-IN" sz="1400" dirty="0">
                <a:latin typeface="Times New Roman" panose="02020603050405020304" pitchFamily="18" charset="0"/>
                <a:cs typeface="Times New Roman" panose="02020603050405020304" pitchFamily="18" charset="0"/>
              </a:rPr>
              <a:t>							</a:t>
            </a:r>
            <a:br>
              <a:rPr lang="en-IN" sz="1400" dirty="0">
                <a:latin typeface="Times New Roman" panose="02020603050405020304" pitchFamily="18" charset="0"/>
                <a:cs typeface="Times New Roman" panose="02020603050405020304" pitchFamily="18" charset="0"/>
              </a:rPr>
            </a:br>
            <a:r>
              <a:rPr lang="en-IN" sz="1600" b="1" dirty="0">
                <a:latin typeface="Times New Roman" panose="02020603050405020304" pitchFamily="18" charset="0"/>
                <a:cs typeface="Times New Roman" panose="02020603050405020304" pitchFamily="18" charset="0"/>
              </a:rPr>
              <a:t>Dataset Description:</a:t>
            </a:r>
            <a:r>
              <a:rPr lang="en-IN" sz="1600" dirty="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B6075A20-BB0A-9A62-6E12-32A45E07F7E6}"/>
              </a:ext>
            </a:extLst>
          </p:cNvPr>
          <p:cNvPicPr>
            <a:picLocks noChangeAspect="1"/>
          </p:cNvPicPr>
          <p:nvPr/>
        </p:nvPicPr>
        <p:blipFill rotWithShape="1">
          <a:blip r:embed="rId3"/>
          <a:srcRect l="809" t="1157" b="1"/>
          <a:stretch/>
        </p:blipFill>
        <p:spPr>
          <a:xfrm>
            <a:off x="1227516" y="2575034"/>
            <a:ext cx="4402963" cy="4939881"/>
          </a:xfrm>
          <a:prstGeom prst="rect">
            <a:avLst/>
          </a:prstGeom>
        </p:spPr>
      </p:pic>
      <p:sp>
        <p:nvSpPr>
          <p:cNvPr id="7" name="TextBox 6">
            <a:extLst>
              <a:ext uri="{FF2B5EF4-FFF2-40B4-BE49-F238E27FC236}">
                <a16:creationId xmlns:a16="http://schemas.microsoft.com/office/drawing/2014/main" id="{BF4E2ABD-A440-CAA5-68DF-C2FDE9552FED}"/>
              </a:ext>
            </a:extLst>
          </p:cNvPr>
          <p:cNvSpPr txBox="1"/>
          <p:nvPr/>
        </p:nvSpPr>
        <p:spPr>
          <a:xfrm flipH="1">
            <a:off x="471486" y="7709590"/>
            <a:ext cx="5915025" cy="1261884"/>
          </a:xfrm>
          <a:prstGeom prst="rect">
            <a:avLst/>
          </a:prstGeom>
          <a:noFill/>
        </p:spPr>
        <p:txBody>
          <a:bodyPr wrap="square" rtlCol="0">
            <a:spAutoFit/>
          </a:bodyPr>
          <a:lstStyle/>
          <a:p>
            <a:pPr algn="just"/>
            <a:r>
              <a:rPr lang="en-IN" sz="1400" b="1" dirty="0">
                <a:latin typeface="Times New Roman" panose="02020603050405020304" pitchFamily="18" charset="0"/>
                <a:cs typeface="Times New Roman" panose="02020603050405020304" pitchFamily="18" charset="0"/>
              </a:rPr>
              <a:t>3.2 Data </a:t>
            </a:r>
            <a:r>
              <a:rPr lang="en-IN" sz="1400" b="1" dirty="0" err="1">
                <a:latin typeface="Times New Roman" panose="02020603050405020304" pitchFamily="18" charset="0"/>
                <a:cs typeface="Times New Roman" panose="02020603050405020304" pitchFamily="18" charset="0"/>
              </a:rPr>
              <a:t>Preprocessing</a:t>
            </a:r>
            <a:r>
              <a:rPr lang="en-IN" sz="1400" b="1" dirty="0">
                <a:latin typeface="Times New Roman" panose="02020603050405020304" pitchFamily="18" charset="0"/>
                <a:cs typeface="Times New Roman" panose="02020603050405020304" pitchFamily="18" charset="0"/>
              </a:rPr>
              <a:t>:</a:t>
            </a:r>
            <a:r>
              <a:rPr lang="en-IN" sz="1400" dirty="0">
                <a:latin typeface="Times New Roman" panose="02020603050405020304" pitchFamily="18" charset="0"/>
                <a:cs typeface="Times New Roman" panose="02020603050405020304" pitchFamily="18" charset="0"/>
              </a:rPr>
              <a:t>										</a:t>
            </a:r>
          </a:p>
          <a:p>
            <a:pPr algn="just"/>
            <a:r>
              <a:rPr lang="en-IN" sz="1200" dirty="0">
                <a:latin typeface="Times New Roman" panose="02020603050405020304" pitchFamily="18" charset="0"/>
                <a:cs typeface="Times New Roman" panose="02020603050405020304" pitchFamily="18" charset="0"/>
              </a:rPr>
              <a:t>The data collected as a csv file is then transformed into a standard format. Any existing null values in the dataset were removed. This was done using the Pandas </a:t>
            </a:r>
            <a:r>
              <a:rPr lang="en-IN" sz="1200" dirty="0" err="1">
                <a:latin typeface="Times New Roman" panose="02020603050405020304" pitchFamily="18" charset="0"/>
                <a:cs typeface="Times New Roman" panose="02020603050405020304" pitchFamily="18" charset="0"/>
              </a:rPr>
              <a:t>DataFrame</a:t>
            </a:r>
            <a:r>
              <a:rPr lang="en-IN" sz="1200" dirty="0">
                <a:latin typeface="Times New Roman" panose="02020603050405020304" pitchFamily="18" charset="0"/>
                <a:cs typeface="Times New Roman" panose="02020603050405020304" pitchFamily="18" charset="0"/>
              </a:rPr>
              <a:t> for data manipulation, the pandas library in python. Columns like County FIRE_NAME, latitude and longitude which were unnecessary were dropped from the dataset and the dataset was split.</a:t>
            </a:r>
          </a:p>
        </p:txBody>
      </p:sp>
    </p:spTree>
    <p:extLst>
      <p:ext uri="{BB962C8B-B14F-4D97-AF65-F5344CB8AC3E}">
        <p14:creationId xmlns:p14="http://schemas.microsoft.com/office/powerpoint/2010/main" val="3799941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42CC9A0D-420F-3F0F-FAEF-19A013F60F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875" y="212912"/>
            <a:ext cx="6578417" cy="9480176"/>
          </a:xfrm>
          <a:prstGeom prst="rect">
            <a:avLst/>
          </a:prstGeom>
        </p:spPr>
      </p:pic>
      <p:sp>
        <p:nvSpPr>
          <p:cNvPr id="5" name="TextBox 4">
            <a:extLst>
              <a:ext uri="{FF2B5EF4-FFF2-40B4-BE49-F238E27FC236}">
                <a16:creationId xmlns:a16="http://schemas.microsoft.com/office/drawing/2014/main" id="{CCA64572-5138-F85A-F249-03EC50BDFCA0}"/>
              </a:ext>
            </a:extLst>
          </p:cNvPr>
          <p:cNvSpPr txBox="1"/>
          <p:nvPr/>
        </p:nvSpPr>
        <p:spPr>
          <a:xfrm>
            <a:off x="2706414" y="4382814"/>
            <a:ext cx="45719" cy="369332"/>
          </a:xfrm>
          <a:prstGeom prst="rect">
            <a:avLst/>
          </a:prstGeom>
          <a:noFill/>
        </p:spPr>
        <p:txBody>
          <a:bodyPr wrap="square" rtlCol="0">
            <a:spAutoFit/>
          </a:bodyPr>
          <a:lstStyle/>
          <a:p>
            <a:endParaRPr lang="en-IN" dirty="0"/>
          </a:p>
        </p:txBody>
      </p:sp>
      <p:sp>
        <p:nvSpPr>
          <p:cNvPr id="7" name="TextBox 6">
            <a:extLst>
              <a:ext uri="{FF2B5EF4-FFF2-40B4-BE49-F238E27FC236}">
                <a16:creationId xmlns:a16="http://schemas.microsoft.com/office/drawing/2014/main" id="{817C876B-D9B9-C234-19A5-0417BCFAEE7C}"/>
              </a:ext>
            </a:extLst>
          </p:cNvPr>
          <p:cNvSpPr txBox="1"/>
          <p:nvPr/>
        </p:nvSpPr>
        <p:spPr>
          <a:xfrm flipH="1">
            <a:off x="511951" y="1313793"/>
            <a:ext cx="5879817" cy="1138773"/>
          </a:xfrm>
          <a:prstGeom prst="rect">
            <a:avLst/>
          </a:prstGeom>
          <a:noFill/>
        </p:spPr>
        <p:txBody>
          <a:bodyPr wrap="square" rtlCol="0">
            <a:spAutoFit/>
          </a:bodyPr>
          <a:lstStyle/>
          <a:p>
            <a:pPr algn="just"/>
            <a:r>
              <a:rPr lang="en-IN" sz="1400" b="1" dirty="0">
                <a:latin typeface="Times New Roman" panose="02020603050405020304" pitchFamily="18" charset="0"/>
                <a:cs typeface="Times New Roman" panose="02020603050405020304" pitchFamily="18" charset="0"/>
              </a:rPr>
              <a:t>3.3 Data Visualisation:</a:t>
            </a:r>
            <a:r>
              <a:rPr lang="en-IN" sz="1600"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The data was plotted into multiple graphs to understand the correlation between the features and the output variable, area of the wildfire.</a:t>
            </a:r>
          </a:p>
          <a:p>
            <a:pPr algn="just"/>
            <a:endParaRPr lang="en-IN" sz="1200" dirty="0">
              <a:latin typeface="Times New Roman" panose="02020603050405020304" pitchFamily="18" charset="0"/>
              <a:cs typeface="Times New Roman" panose="02020603050405020304" pitchFamily="18" charset="0"/>
            </a:endParaRPr>
          </a:p>
          <a:p>
            <a:pPr algn="just"/>
            <a:r>
              <a:rPr lang="en-IN" sz="1200" dirty="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F192BA30-7B26-98BA-C842-2085B83851AE}"/>
              </a:ext>
            </a:extLst>
          </p:cNvPr>
          <p:cNvPicPr>
            <a:picLocks noChangeAspect="1"/>
          </p:cNvPicPr>
          <p:nvPr/>
        </p:nvPicPr>
        <p:blipFill rotWithShape="1">
          <a:blip r:embed="rId3"/>
          <a:srcRect t="1238"/>
          <a:stretch/>
        </p:blipFill>
        <p:spPr>
          <a:xfrm>
            <a:off x="793642" y="2313785"/>
            <a:ext cx="5316434" cy="2114717"/>
          </a:xfrm>
          <a:prstGeom prst="rect">
            <a:avLst/>
          </a:prstGeom>
        </p:spPr>
      </p:pic>
      <p:sp>
        <p:nvSpPr>
          <p:cNvPr id="10" name="TextBox 9">
            <a:extLst>
              <a:ext uri="{FF2B5EF4-FFF2-40B4-BE49-F238E27FC236}">
                <a16:creationId xmlns:a16="http://schemas.microsoft.com/office/drawing/2014/main" id="{7BAAC14F-B422-2676-DB56-586107338651}"/>
              </a:ext>
            </a:extLst>
          </p:cNvPr>
          <p:cNvSpPr txBox="1"/>
          <p:nvPr/>
        </p:nvSpPr>
        <p:spPr>
          <a:xfrm>
            <a:off x="466232" y="4865012"/>
            <a:ext cx="5925536" cy="2308324"/>
          </a:xfrm>
          <a:prstGeom prst="rect">
            <a:avLst/>
          </a:prstGeom>
          <a:noFill/>
        </p:spPr>
        <p:txBody>
          <a:bodyPr wrap="square" rtlCol="0">
            <a:spAutoFit/>
          </a:bodyPr>
          <a:lstStyle/>
          <a:p>
            <a:pPr algn="just"/>
            <a:r>
              <a:rPr lang="en-IN" sz="1200" dirty="0">
                <a:latin typeface="Times New Roman" panose="02020603050405020304" pitchFamily="18" charset="0"/>
                <a:cs typeface="Times New Roman" panose="02020603050405020304" pitchFamily="18" charset="0"/>
              </a:rPr>
              <a:t>These graphs were obtained using the matplotlib and </a:t>
            </a:r>
            <a:r>
              <a:rPr lang="en-IN" sz="1200" dirty="0" err="1">
                <a:latin typeface="Times New Roman" panose="02020603050405020304" pitchFamily="18" charset="0"/>
                <a:cs typeface="Times New Roman" panose="02020603050405020304" pitchFamily="18" charset="0"/>
              </a:rPr>
              <a:t>pyprophet</a:t>
            </a:r>
            <a:r>
              <a:rPr lang="en-IN" sz="1200" dirty="0">
                <a:latin typeface="Times New Roman" panose="02020603050405020304" pitchFamily="18" charset="0"/>
                <a:cs typeface="Times New Roman" panose="02020603050405020304" pitchFamily="18" charset="0"/>
              </a:rPr>
              <a:t> libraries, which aid in data visualisation. </a:t>
            </a:r>
            <a:r>
              <a:rPr lang="en-IN" sz="1200" dirty="0" err="1">
                <a:latin typeface="Times New Roman" panose="02020603050405020304" pitchFamily="18" charset="0"/>
                <a:cs typeface="Times New Roman" panose="02020603050405020304" pitchFamily="18" charset="0"/>
              </a:rPr>
              <a:t>Numpy</a:t>
            </a:r>
            <a:r>
              <a:rPr lang="en-IN" sz="1200" dirty="0">
                <a:latin typeface="Times New Roman" panose="02020603050405020304" pitchFamily="18" charset="0"/>
                <a:cs typeface="Times New Roman" panose="02020603050405020304" pitchFamily="18" charset="0"/>
              </a:rPr>
              <a:t> was used for identification of null rows and values in the dataset for their removal. From these graphs, it is clear that temperature, humidity and wind play a major role in the occurrence of a wildfire.</a:t>
            </a:r>
          </a:p>
          <a:p>
            <a:pPr algn="just"/>
            <a:endParaRPr lang="en-IN" sz="1200" dirty="0">
              <a:latin typeface="Times New Roman" panose="02020603050405020304" pitchFamily="18" charset="0"/>
              <a:cs typeface="Times New Roman" panose="02020603050405020304" pitchFamily="18" charset="0"/>
            </a:endParaRPr>
          </a:p>
          <a:p>
            <a:pPr algn="just"/>
            <a:r>
              <a:rPr lang="en-IN" sz="1200" dirty="0">
                <a:latin typeface="Times New Roman" panose="02020603050405020304" pitchFamily="18" charset="0"/>
                <a:cs typeface="Times New Roman" panose="02020603050405020304" pitchFamily="18" charset="0"/>
              </a:rPr>
              <a:t>The machine learning models used in this supervised machine learning project were obtained from the scikit learn library in python. It is an opensource machine learning library which provides simple and efficient tools for predictive data analysis. It consists of multiple classification, regression a</a:t>
            </a:r>
            <a:r>
              <a:rPr lang="en-US" sz="1200" dirty="0" err="1">
                <a:latin typeface="Times New Roman" panose="02020603050405020304" pitchFamily="18" charset="0"/>
                <a:cs typeface="Times New Roman" panose="02020603050405020304" pitchFamily="18" charset="0"/>
              </a:rPr>
              <a:t>nd</a:t>
            </a:r>
            <a:r>
              <a:rPr lang="en-US" sz="1200" dirty="0">
                <a:latin typeface="Times New Roman" panose="02020603050405020304" pitchFamily="18" charset="0"/>
                <a:cs typeface="Times New Roman" panose="02020603050405020304" pitchFamily="18" charset="0"/>
              </a:rPr>
              <a:t> clustering algorithms including support-vector machines, random forests, gradient boosting, k-means and DBSCAN, and is designed to interoperate with the Python numerical and scientific libraries NumPy and SciPy. </a:t>
            </a:r>
            <a:endParaRPr lang="en-IN" sz="1200" dirty="0">
              <a:latin typeface="Times New Roman" panose="02020603050405020304" pitchFamily="18" charset="0"/>
              <a:cs typeface="Times New Roman" panose="02020603050405020304" pitchFamily="18" charset="0"/>
            </a:endParaRPr>
          </a:p>
          <a:p>
            <a:pPr algn="just"/>
            <a:endParaRPr lang="en-IN" sz="12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8B6AF56-6E3F-7ECD-71F6-DB365DAA6833}"/>
              </a:ext>
            </a:extLst>
          </p:cNvPr>
          <p:cNvSpPr txBox="1"/>
          <p:nvPr/>
        </p:nvSpPr>
        <p:spPr>
          <a:xfrm>
            <a:off x="425216" y="7104666"/>
            <a:ext cx="6007568" cy="1569660"/>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3.4 Splitting the dataset for model training:</a:t>
            </a:r>
            <a:r>
              <a:rPr lang="en-IN" sz="1600" b="1"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				</a:t>
            </a:r>
            <a:br>
              <a:rPr lang="en-IN" sz="2400" b="1"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The dataset was split into test and train parts using </a:t>
            </a:r>
            <a:r>
              <a:rPr lang="en-IN" sz="1200" dirty="0" err="1">
                <a:latin typeface="Times New Roman" panose="02020603050405020304" pitchFamily="18" charset="0"/>
                <a:cs typeface="Times New Roman" panose="02020603050405020304" pitchFamily="18" charset="0"/>
              </a:rPr>
              <a:t>train_test_split</a:t>
            </a:r>
            <a:r>
              <a:rPr lang="en-IN" sz="1200" dirty="0">
                <a:latin typeface="Times New Roman" panose="02020603050405020304" pitchFamily="18" charset="0"/>
                <a:cs typeface="Times New Roman" panose="02020603050405020304" pitchFamily="18" charset="0"/>
              </a:rPr>
              <a:t> and the models were trained. 70% of the data was used to train the models while 30% was used for testing. The machine learning models used in this project are KNN Classifier, Logistic Regression and Random Forest Classifier.</a:t>
            </a:r>
            <a:r>
              <a:rPr lang="en-IN" sz="1800" dirty="0">
                <a:latin typeface="Times New Roman" panose="02020603050405020304" pitchFamily="18" charset="0"/>
                <a:cs typeface="Times New Roman" panose="02020603050405020304" pitchFamily="18" charset="0"/>
              </a:rPr>
              <a:t>							</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3106680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598FEFE4-69A7-CEDD-65BE-3A57B9A2D2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791" y="46198"/>
            <a:ext cx="6578417" cy="9480176"/>
          </a:xfrm>
          <a:prstGeom prst="rect">
            <a:avLst/>
          </a:prstGeom>
        </p:spPr>
      </p:pic>
      <p:sp>
        <p:nvSpPr>
          <p:cNvPr id="6" name="TextBox 5">
            <a:extLst>
              <a:ext uri="{FF2B5EF4-FFF2-40B4-BE49-F238E27FC236}">
                <a16:creationId xmlns:a16="http://schemas.microsoft.com/office/drawing/2014/main" id="{68B4835A-B885-A99E-D22C-FA580539522B}"/>
              </a:ext>
            </a:extLst>
          </p:cNvPr>
          <p:cNvSpPr txBox="1"/>
          <p:nvPr/>
        </p:nvSpPr>
        <p:spPr>
          <a:xfrm>
            <a:off x="369895" y="3027985"/>
            <a:ext cx="6118208" cy="646331"/>
          </a:xfrm>
          <a:prstGeom prst="rect">
            <a:avLst/>
          </a:prstGeom>
          <a:noFill/>
        </p:spPr>
        <p:txBody>
          <a:bodyPr wrap="square">
            <a:spAutoFit/>
          </a:bodyPr>
          <a:lstStyle/>
          <a:p>
            <a:pPr algn="just"/>
            <a:r>
              <a:rPr lang="en-IN" sz="1200" dirty="0">
                <a:latin typeface="Times New Roman" panose="02020603050405020304" pitchFamily="18" charset="0"/>
                <a:cs typeface="Times New Roman" panose="02020603050405020304" pitchFamily="18" charset="0"/>
              </a:rPr>
              <a:t>	We saw the highest accuracy for the Random Forest Classifier – 89%. We see that factors like average temperature, number of hours of sunlight, humidity and wind speed affected the wildfires significantly more than the other features in the dataset.</a:t>
            </a:r>
          </a:p>
        </p:txBody>
      </p:sp>
      <p:graphicFrame>
        <p:nvGraphicFramePr>
          <p:cNvPr id="7" name="Table 4">
            <a:extLst>
              <a:ext uri="{FF2B5EF4-FFF2-40B4-BE49-F238E27FC236}">
                <a16:creationId xmlns:a16="http://schemas.microsoft.com/office/drawing/2014/main" id="{E237CC2F-7B2E-D21A-91F0-18C45A6F1C54}"/>
              </a:ext>
            </a:extLst>
          </p:cNvPr>
          <p:cNvGraphicFramePr>
            <a:graphicFrameLocks noGrp="1"/>
          </p:cNvGraphicFramePr>
          <p:nvPr>
            <p:extLst>
              <p:ext uri="{D42A27DB-BD31-4B8C-83A1-F6EECF244321}">
                <p14:modId xmlns:p14="http://schemas.microsoft.com/office/powerpoint/2010/main" val="2283867049"/>
              </p:ext>
            </p:extLst>
          </p:nvPr>
        </p:nvGraphicFramePr>
        <p:xfrm>
          <a:off x="1142999" y="1426612"/>
          <a:ext cx="4572000" cy="148336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992352418"/>
                    </a:ext>
                  </a:extLst>
                </a:gridCol>
                <a:gridCol w="2286000">
                  <a:extLst>
                    <a:ext uri="{9D8B030D-6E8A-4147-A177-3AD203B41FA5}">
                      <a16:colId xmlns:a16="http://schemas.microsoft.com/office/drawing/2014/main" val="1612577803"/>
                    </a:ext>
                  </a:extLst>
                </a:gridCol>
              </a:tblGrid>
              <a:tr h="370840">
                <a:tc>
                  <a:txBody>
                    <a:bodyPr/>
                    <a:lstStyle/>
                    <a:p>
                      <a:r>
                        <a:rPr lang="en-IN" dirty="0"/>
                        <a:t>Model</a:t>
                      </a:r>
                    </a:p>
                  </a:txBody>
                  <a:tcPr/>
                </a:tc>
                <a:tc>
                  <a:txBody>
                    <a:bodyPr/>
                    <a:lstStyle/>
                    <a:p>
                      <a:r>
                        <a:rPr lang="en-IN" dirty="0"/>
                        <a:t>R2 Score</a:t>
                      </a:r>
                    </a:p>
                  </a:txBody>
                  <a:tcPr/>
                </a:tc>
                <a:extLst>
                  <a:ext uri="{0D108BD9-81ED-4DB2-BD59-A6C34878D82A}">
                    <a16:rowId xmlns:a16="http://schemas.microsoft.com/office/drawing/2014/main" val="1491041858"/>
                  </a:ext>
                </a:extLst>
              </a:tr>
              <a:tr h="370840">
                <a:tc>
                  <a:txBody>
                    <a:bodyPr/>
                    <a:lstStyle/>
                    <a:p>
                      <a:r>
                        <a:rPr lang="en-IN" dirty="0"/>
                        <a:t>KNN Classifier</a:t>
                      </a:r>
                    </a:p>
                  </a:txBody>
                  <a:tcPr/>
                </a:tc>
                <a:tc>
                  <a:txBody>
                    <a:bodyPr/>
                    <a:lstStyle/>
                    <a:p>
                      <a:r>
                        <a:rPr lang="en-IN" dirty="0"/>
                        <a:t>0.8571</a:t>
                      </a:r>
                    </a:p>
                  </a:txBody>
                  <a:tcPr/>
                </a:tc>
                <a:extLst>
                  <a:ext uri="{0D108BD9-81ED-4DB2-BD59-A6C34878D82A}">
                    <a16:rowId xmlns:a16="http://schemas.microsoft.com/office/drawing/2014/main" val="694438896"/>
                  </a:ext>
                </a:extLst>
              </a:tr>
              <a:tr h="370840">
                <a:tc>
                  <a:txBody>
                    <a:bodyPr/>
                    <a:lstStyle/>
                    <a:p>
                      <a:r>
                        <a:rPr lang="en-IN" dirty="0"/>
                        <a:t>Random Forest Classifier</a:t>
                      </a:r>
                    </a:p>
                  </a:txBody>
                  <a:tcPr/>
                </a:tc>
                <a:tc>
                  <a:txBody>
                    <a:bodyPr/>
                    <a:lstStyle/>
                    <a:p>
                      <a:r>
                        <a:rPr lang="en-IN" dirty="0"/>
                        <a:t>0.8938</a:t>
                      </a:r>
                    </a:p>
                  </a:txBody>
                  <a:tcPr/>
                </a:tc>
                <a:extLst>
                  <a:ext uri="{0D108BD9-81ED-4DB2-BD59-A6C34878D82A}">
                    <a16:rowId xmlns:a16="http://schemas.microsoft.com/office/drawing/2014/main" val="2410911538"/>
                  </a:ext>
                </a:extLst>
              </a:tr>
              <a:tr h="370840">
                <a:tc>
                  <a:txBody>
                    <a:bodyPr/>
                    <a:lstStyle/>
                    <a:p>
                      <a:r>
                        <a:rPr lang="en-IN" dirty="0"/>
                        <a:t>Logistic Regression</a:t>
                      </a:r>
                    </a:p>
                  </a:txBody>
                  <a:tcPr/>
                </a:tc>
                <a:tc>
                  <a:txBody>
                    <a:bodyPr/>
                    <a:lstStyle/>
                    <a:p>
                      <a:r>
                        <a:rPr lang="en-IN" dirty="0"/>
                        <a:t>0.7538</a:t>
                      </a:r>
                    </a:p>
                  </a:txBody>
                  <a:tcPr/>
                </a:tc>
                <a:extLst>
                  <a:ext uri="{0D108BD9-81ED-4DB2-BD59-A6C34878D82A}">
                    <a16:rowId xmlns:a16="http://schemas.microsoft.com/office/drawing/2014/main" val="3073414051"/>
                  </a:ext>
                </a:extLst>
              </a:tr>
            </a:tbl>
          </a:graphicData>
        </a:graphic>
      </p:graphicFrame>
      <p:sp>
        <p:nvSpPr>
          <p:cNvPr id="8" name="TextBox 7">
            <a:extLst>
              <a:ext uri="{FF2B5EF4-FFF2-40B4-BE49-F238E27FC236}">
                <a16:creationId xmlns:a16="http://schemas.microsoft.com/office/drawing/2014/main" id="{CD1B451B-D317-2A9C-095B-6B91E566A9ED}"/>
              </a:ext>
            </a:extLst>
          </p:cNvPr>
          <p:cNvSpPr txBox="1"/>
          <p:nvPr/>
        </p:nvSpPr>
        <p:spPr>
          <a:xfrm>
            <a:off x="535505" y="692115"/>
            <a:ext cx="5786990" cy="677108"/>
          </a:xfrm>
          <a:prstGeom prst="rect">
            <a:avLst/>
          </a:prstGeom>
          <a:noFill/>
        </p:spPr>
        <p:txBody>
          <a:bodyPr wrap="square" rtlCol="0">
            <a:spAutoFit/>
          </a:bodyPr>
          <a:lstStyle/>
          <a:p>
            <a:pPr algn="just"/>
            <a:r>
              <a:rPr lang="en-IN" sz="1400" b="1" dirty="0">
                <a:latin typeface="Times New Roman" panose="02020603050405020304" pitchFamily="18" charset="0"/>
                <a:cs typeface="Times New Roman" panose="02020603050405020304" pitchFamily="18" charset="0"/>
              </a:rPr>
              <a:t>3.5 Results of the Algorithms:</a:t>
            </a:r>
            <a:r>
              <a:rPr lang="en-IN" sz="1200" dirty="0">
                <a:latin typeface="Times New Roman" panose="02020603050405020304" pitchFamily="18" charset="0"/>
                <a:cs typeface="Times New Roman" panose="02020603050405020304" pitchFamily="18" charset="0"/>
              </a:rPr>
              <a:t>																				The accuracy for these models is as follows:	</a:t>
            </a:r>
            <a:endParaRPr lang="en-IN" sz="1200" dirty="0"/>
          </a:p>
        </p:txBody>
      </p:sp>
      <p:sp>
        <p:nvSpPr>
          <p:cNvPr id="11" name="TextBox 10">
            <a:extLst>
              <a:ext uri="{FF2B5EF4-FFF2-40B4-BE49-F238E27FC236}">
                <a16:creationId xmlns:a16="http://schemas.microsoft.com/office/drawing/2014/main" id="{38F78544-2F5A-24F5-50B0-428DD9C3EA4E}"/>
              </a:ext>
            </a:extLst>
          </p:cNvPr>
          <p:cNvSpPr txBox="1"/>
          <p:nvPr/>
        </p:nvSpPr>
        <p:spPr>
          <a:xfrm>
            <a:off x="449622" y="3965768"/>
            <a:ext cx="6038481" cy="1415772"/>
          </a:xfrm>
          <a:prstGeom prst="rect">
            <a:avLst/>
          </a:prstGeom>
          <a:noFill/>
        </p:spPr>
        <p:txBody>
          <a:bodyPr wrap="square" rtlCol="0">
            <a:spAutoFit/>
          </a:bodyPr>
          <a:lstStyle/>
          <a:p>
            <a:pPr algn="just"/>
            <a:r>
              <a:rPr lang="en-IN" sz="1400" b="1" dirty="0">
                <a:latin typeface="Times New Roman" panose="02020603050405020304" pitchFamily="18" charset="0"/>
                <a:cs typeface="Times New Roman" panose="02020603050405020304" pitchFamily="18" charset="0"/>
              </a:rPr>
              <a:t>3.6 Creating an Interface</a:t>
            </a:r>
          </a:p>
          <a:p>
            <a:pPr algn="just"/>
            <a:endParaRPr lang="en-IN" sz="1200" b="1" dirty="0">
              <a:latin typeface="Times New Roman" panose="02020603050405020304" pitchFamily="18" charset="0"/>
              <a:cs typeface="Times New Roman" panose="02020603050405020304" pitchFamily="18" charset="0"/>
            </a:endParaRPr>
          </a:p>
          <a:p>
            <a:pPr algn="just"/>
            <a:r>
              <a:rPr lang="en-IN" sz="1200" dirty="0">
                <a:latin typeface="Times New Roman" panose="02020603050405020304" pitchFamily="18" charset="0"/>
                <a:cs typeface="Times New Roman" panose="02020603050405020304" pitchFamily="18" charset="0"/>
              </a:rPr>
              <a:t>We used the </a:t>
            </a:r>
            <a:r>
              <a:rPr lang="en-IN" sz="1200" dirty="0" err="1">
                <a:latin typeface="Times New Roman" panose="02020603050405020304" pitchFamily="18" charset="0"/>
                <a:cs typeface="Times New Roman" panose="02020603050405020304" pitchFamily="18" charset="0"/>
              </a:rPr>
              <a:t>gradio</a:t>
            </a:r>
            <a:r>
              <a:rPr lang="en-IN" sz="1200" dirty="0">
                <a:latin typeface="Times New Roman" panose="02020603050405020304" pitchFamily="18" charset="0"/>
                <a:cs typeface="Times New Roman" panose="02020603050405020304" pitchFamily="18" charset="0"/>
              </a:rPr>
              <a:t> library in python in order to create an interactive interface where users can input values for meteorological features and get an output indicating if there is going to be a fire or not. We used the Random Forest Classifier model that was trained and gave inputs to it.</a:t>
            </a:r>
          </a:p>
          <a:p>
            <a:pPr algn="just"/>
            <a:r>
              <a:rPr lang="en-IN" sz="1200" dirty="0">
                <a:latin typeface="Times New Roman" panose="02020603050405020304" pitchFamily="18" charset="0"/>
                <a:cs typeface="Times New Roman" panose="02020603050405020304" pitchFamily="18" charset="0"/>
              </a:rPr>
              <a:t>This interface was a web application.</a:t>
            </a:r>
          </a:p>
          <a:p>
            <a:pPr algn="just"/>
            <a:endParaRPr lang="en-IN" sz="12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F5E5BDB1-5A54-53A9-0F43-C56EABED99E3}"/>
              </a:ext>
            </a:extLst>
          </p:cNvPr>
          <p:cNvPicPr>
            <a:picLocks noChangeAspect="1"/>
          </p:cNvPicPr>
          <p:nvPr/>
        </p:nvPicPr>
        <p:blipFill>
          <a:blip r:embed="rId3"/>
          <a:stretch>
            <a:fillRect/>
          </a:stretch>
        </p:blipFill>
        <p:spPr>
          <a:xfrm>
            <a:off x="1529554" y="5381540"/>
            <a:ext cx="3977053" cy="3746203"/>
          </a:xfrm>
          <a:prstGeom prst="rect">
            <a:avLst/>
          </a:prstGeom>
        </p:spPr>
      </p:pic>
    </p:spTree>
    <p:extLst>
      <p:ext uri="{BB962C8B-B14F-4D97-AF65-F5344CB8AC3E}">
        <p14:creationId xmlns:p14="http://schemas.microsoft.com/office/powerpoint/2010/main" val="1322691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88AD588-FF4A-3400-54FF-D7630755E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50" y="100815"/>
            <a:ext cx="6591300" cy="9704369"/>
          </a:xfrm>
          <a:prstGeom prst="rect">
            <a:avLst/>
          </a:prstGeom>
        </p:spPr>
      </p:pic>
      <p:sp>
        <p:nvSpPr>
          <p:cNvPr id="2" name="Title 1">
            <a:extLst>
              <a:ext uri="{FF2B5EF4-FFF2-40B4-BE49-F238E27FC236}">
                <a16:creationId xmlns:a16="http://schemas.microsoft.com/office/drawing/2014/main" id="{EC2AA10F-81D1-3631-1853-5ADE240C0B59}"/>
              </a:ext>
            </a:extLst>
          </p:cNvPr>
          <p:cNvSpPr>
            <a:spLocks noGrp="1"/>
          </p:cNvSpPr>
          <p:nvPr>
            <p:ph type="title"/>
          </p:nvPr>
        </p:nvSpPr>
        <p:spPr>
          <a:xfrm>
            <a:off x="471487" y="317527"/>
            <a:ext cx="5915025" cy="1914702"/>
          </a:xfrm>
        </p:spPr>
        <p:txBody>
          <a:bodyPr>
            <a:normAutofit/>
          </a:bodyPr>
          <a:lstStyle/>
          <a:p>
            <a:pPr algn="just"/>
            <a:r>
              <a:rPr lang="en-IN" sz="1800" b="1" dirty="0">
                <a:latin typeface="Times New Roman" panose="02020603050405020304" pitchFamily="18" charset="0"/>
                <a:cs typeface="Times New Roman" panose="02020603050405020304" pitchFamily="18" charset="0"/>
              </a:rPr>
              <a:t> </a:t>
            </a:r>
            <a:br>
              <a:rPr lang="en-IN" sz="1600" b="1" dirty="0">
                <a:latin typeface="Times New Roman" panose="02020603050405020304" pitchFamily="18" charset="0"/>
                <a:cs typeface="Times New Roman" panose="02020603050405020304" pitchFamily="18" charset="0"/>
              </a:rPr>
            </a:br>
            <a:br>
              <a:rPr lang="en-IN" sz="1600" b="1" dirty="0">
                <a:latin typeface="Times New Roman" panose="02020603050405020304" pitchFamily="18" charset="0"/>
                <a:cs typeface="Times New Roman" panose="02020603050405020304" pitchFamily="18" charset="0"/>
              </a:rPr>
            </a:br>
            <a:r>
              <a:rPr lang="en-IN" sz="1600" b="1" dirty="0">
                <a:latin typeface="Times New Roman" panose="02020603050405020304" pitchFamily="18" charset="0"/>
                <a:cs typeface="Times New Roman" panose="02020603050405020304" pitchFamily="18" charset="0"/>
              </a:rPr>
              <a:t>4. CODE:								</a:t>
            </a:r>
            <a:br>
              <a:rPr lang="en-IN" sz="1600" b="1" dirty="0">
                <a:latin typeface="Times New Roman" panose="02020603050405020304" pitchFamily="18" charset="0"/>
                <a:cs typeface="Times New Roman" panose="02020603050405020304" pitchFamily="18" charset="0"/>
              </a:rPr>
            </a:br>
            <a:r>
              <a:rPr lang="en-IN" sz="1400" b="1" dirty="0">
                <a:latin typeface="Times New Roman" panose="02020603050405020304" pitchFamily="18" charset="0"/>
                <a:cs typeface="Times New Roman" panose="02020603050405020304" pitchFamily="18" charset="0"/>
              </a:rPr>
              <a:t>COLLECTING THE DATASET AND PREPROCESSING:							</a:t>
            </a:r>
            <a:br>
              <a:rPr lang="en-IN" sz="1400" b="1"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Import all the required libraries:</a:t>
            </a:r>
          </a:p>
        </p:txBody>
      </p:sp>
      <p:pic>
        <p:nvPicPr>
          <p:cNvPr id="5" name="Picture 4">
            <a:extLst>
              <a:ext uri="{FF2B5EF4-FFF2-40B4-BE49-F238E27FC236}">
                <a16:creationId xmlns:a16="http://schemas.microsoft.com/office/drawing/2014/main" id="{CB51B879-1649-5270-7F95-305EB7E7B3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487" y="2442107"/>
            <a:ext cx="5915025" cy="2301015"/>
          </a:xfrm>
          <a:prstGeom prst="rect">
            <a:avLst/>
          </a:prstGeom>
        </p:spPr>
      </p:pic>
      <p:pic>
        <p:nvPicPr>
          <p:cNvPr id="7" name="Picture 6">
            <a:extLst>
              <a:ext uri="{FF2B5EF4-FFF2-40B4-BE49-F238E27FC236}">
                <a16:creationId xmlns:a16="http://schemas.microsoft.com/office/drawing/2014/main" id="{37B97110-10A7-A811-371A-05DFD61973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487" y="5162879"/>
            <a:ext cx="5915025" cy="2404089"/>
          </a:xfrm>
          <a:prstGeom prst="rect">
            <a:avLst/>
          </a:prstGeom>
        </p:spPr>
      </p:pic>
    </p:spTree>
    <p:extLst>
      <p:ext uri="{BB962C8B-B14F-4D97-AF65-F5344CB8AC3E}">
        <p14:creationId xmlns:p14="http://schemas.microsoft.com/office/powerpoint/2010/main" val="2362434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7043D-7F07-EAF5-FE91-AC2581C78986}"/>
              </a:ext>
            </a:extLst>
          </p:cNvPr>
          <p:cNvSpPr>
            <a:spLocks noGrp="1"/>
          </p:cNvSpPr>
          <p:nvPr>
            <p:ph type="title"/>
          </p:nvPr>
        </p:nvSpPr>
        <p:spPr/>
        <p:txBody>
          <a:bodyPr/>
          <a:lstStyle/>
          <a:p>
            <a:endParaRPr lang="en-IN"/>
          </a:p>
        </p:txBody>
      </p:sp>
      <p:pic>
        <p:nvPicPr>
          <p:cNvPr id="3" name="Picture 2" descr="A close up of a logo&#10;&#10;Description automatically generated">
            <a:extLst>
              <a:ext uri="{FF2B5EF4-FFF2-40B4-BE49-F238E27FC236}">
                <a16:creationId xmlns:a16="http://schemas.microsoft.com/office/drawing/2014/main" id="{22C02AAC-B699-0347-31F1-5D103F79DC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50" y="118607"/>
            <a:ext cx="6591300" cy="9704369"/>
          </a:xfrm>
          <a:prstGeom prst="rect">
            <a:avLst/>
          </a:prstGeom>
        </p:spPr>
      </p:pic>
      <p:pic>
        <p:nvPicPr>
          <p:cNvPr id="5" name="Picture 4">
            <a:extLst>
              <a:ext uri="{FF2B5EF4-FFF2-40B4-BE49-F238E27FC236}">
                <a16:creationId xmlns:a16="http://schemas.microsoft.com/office/drawing/2014/main" id="{0F89BD08-B216-9A4E-F93A-4E910449DB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291" y="1068143"/>
            <a:ext cx="6171418" cy="1761818"/>
          </a:xfrm>
          <a:prstGeom prst="rect">
            <a:avLst/>
          </a:prstGeom>
        </p:spPr>
      </p:pic>
      <p:pic>
        <p:nvPicPr>
          <p:cNvPr id="7" name="Picture 6">
            <a:extLst>
              <a:ext uri="{FF2B5EF4-FFF2-40B4-BE49-F238E27FC236}">
                <a16:creationId xmlns:a16="http://schemas.microsoft.com/office/drawing/2014/main" id="{981E0586-1922-281C-CFBF-14CC74DA60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291" y="3305427"/>
            <a:ext cx="6171418" cy="2204863"/>
          </a:xfrm>
          <a:prstGeom prst="rect">
            <a:avLst/>
          </a:prstGeom>
        </p:spPr>
      </p:pic>
      <p:pic>
        <p:nvPicPr>
          <p:cNvPr id="9" name="Picture 8">
            <a:extLst>
              <a:ext uri="{FF2B5EF4-FFF2-40B4-BE49-F238E27FC236}">
                <a16:creationId xmlns:a16="http://schemas.microsoft.com/office/drawing/2014/main" id="{07BEF4FA-AC5D-559B-90EF-CBBC09C909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3291" y="6122224"/>
            <a:ext cx="6171418" cy="1653779"/>
          </a:xfrm>
          <a:prstGeom prst="rect">
            <a:avLst/>
          </a:prstGeom>
        </p:spPr>
      </p:pic>
    </p:spTree>
    <p:extLst>
      <p:ext uri="{BB962C8B-B14F-4D97-AF65-F5344CB8AC3E}">
        <p14:creationId xmlns:p14="http://schemas.microsoft.com/office/powerpoint/2010/main" val="4134578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E78FBB70-BB6E-D14D-00B3-0A37E7B5FA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057" y="100815"/>
            <a:ext cx="6591300" cy="9704369"/>
          </a:xfrm>
          <a:prstGeom prst="rect">
            <a:avLst/>
          </a:prstGeom>
        </p:spPr>
      </p:pic>
      <p:sp>
        <p:nvSpPr>
          <p:cNvPr id="2" name="Title 1">
            <a:extLst>
              <a:ext uri="{FF2B5EF4-FFF2-40B4-BE49-F238E27FC236}">
                <a16:creationId xmlns:a16="http://schemas.microsoft.com/office/drawing/2014/main" id="{29B3E821-C937-34B0-CDC7-B38F395D2199}"/>
              </a:ext>
            </a:extLst>
          </p:cNvPr>
          <p:cNvSpPr>
            <a:spLocks noGrp="1"/>
          </p:cNvSpPr>
          <p:nvPr>
            <p:ph type="title"/>
          </p:nvPr>
        </p:nvSpPr>
        <p:spPr>
          <a:xfrm>
            <a:off x="471488" y="527405"/>
            <a:ext cx="5915025" cy="1315043"/>
          </a:xfrm>
        </p:spPr>
        <p:txBody>
          <a:bodyPr>
            <a:normAutofit/>
          </a:bodyPr>
          <a:lstStyle/>
          <a:p>
            <a:pPr algn="just"/>
            <a:r>
              <a:rPr lang="en-IN" sz="1400" b="1" dirty="0">
                <a:latin typeface="Times New Roman" panose="02020603050405020304" pitchFamily="18" charset="0"/>
                <a:cs typeface="Times New Roman" panose="02020603050405020304" pitchFamily="18" charset="0"/>
              </a:rPr>
              <a:t>DATA VISUALIZATION: EXPLORATORY GRAPHS</a:t>
            </a:r>
          </a:p>
        </p:txBody>
      </p:sp>
      <p:pic>
        <p:nvPicPr>
          <p:cNvPr id="5" name="Picture 4">
            <a:extLst>
              <a:ext uri="{FF2B5EF4-FFF2-40B4-BE49-F238E27FC236}">
                <a16:creationId xmlns:a16="http://schemas.microsoft.com/office/drawing/2014/main" id="{1038F9A1-BF46-8055-7AD1-73C78212B3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839" y="1510323"/>
            <a:ext cx="6264322" cy="456477"/>
          </a:xfrm>
          <a:prstGeom prst="rect">
            <a:avLst/>
          </a:prstGeom>
        </p:spPr>
      </p:pic>
      <p:pic>
        <p:nvPicPr>
          <p:cNvPr id="7" name="Picture 6">
            <a:extLst>
              <a:ext uri="{FF2B5EF4-FFF2-40B4-BE49-F238E27FC236}">
                <a16:creationId xmlns:a16="http://schemas.microsoft.com/office/drawing/2014/main" id="{F2F28E00-63CD-FAB4-2ADF-C7E58CFE73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3708" y="2052373"/>
            <a:ext cx="4244454" cy="4347642"/>
          </a:xfrm>
          <a:prstGeom prst="rect">
            <a:avLst/>
          </a:prstGeom>
        </p:spPr>
      </p:pic>
      <p:pic>
        <p:nvPicPr>
          <p:cNvPr id="9" name="Picture 8">
            <a:extLst>
              <a:ext uri="{FF2B5EF4-FFF2-40B4-BE49-F238E27FC236}">
                <a16:creationId xmlns:a16="http://schemas.microsoft.com/office/drawing/2014/main" id="{DF481E58-8281-54D3-1D2F-6B965F5613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546" y="6485588"/>
            <a:ext cx="6264322" cy="275500"/>
          </a:xfrm>
          <a:prstGeom prst="rect">
            <a:avLst/>
          </a:prstGeom>
        </p:spPr>
      </p:pic>
      <p:pic>
        <p:nvPicPr>
          <p:cNvPr id="11" name="Picture 10">
            <a:extLst>
              <a:ext uri="{FF2B5EF4-FFF2-40B4-BE49-F238E27FC236}">
                <a16:creationId xmlns:a16="http://schemas.microsoft.com/office/drawing/2014/main" id="{DB343302-CCE1-D4AF-AD17-65F380690D5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5647" y="6928325"/>
            <a:ext cx="2006705" cy="2450270"/>
          </a:xfrm>
          <a:prstGeom prst="rect">
            <a:avLst/>
          </a:prstGeom>
        </p:spPr>
      </p:pic>
    </p:spTree>
    <p:extLst>
      <p:ext uri="{BB962C8B-B14F-4D97-AF65-F5344CB8AC3E}">
        <p14:creationId xmlns:p14="http://schemas.microsoft.com/office/powerpoint/2010/main" val="2085722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 up of a logo&#10;&#10;Description automatically generated">
            <a:extLst>
              <a:ext uri="{FF2B5EF4-FFF2-40B4-BE49-F238E27FC236}">
                <a16:creationId xmlns:a16="http://schemas.microsoft.com/office/drawing/2014/main" id="{2F0392C8-58AC-45A6-94DC-2A208B9E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791" y="253327"/>
            <a:ext cx="6578417" cy="9480176"/>
          </a:xfrm>
          <a:prstGeom prst="rect">
            <a:avLst/>
          </a:prstGeom>
        </p:spPr>
      </p:pic>
      <p:sp>
        <p:nvSpPr>
          <p:cNvPr id="9" name="Rectangle 8"/>
          <p:cNvSpPr/>
          <p:nvPr/>
        </p:nvSpPr>
        <p:spPr>
          <a:xfrm>
            <a:off x="911079" y="1195206"/>
            <a:ext cx="5064015" cy="584775"/>
          </a:xfrm>
          <a:prstGeom prst="rect">
            <a:avLst/>
          </a:prstGeom>
        </p:spPr>
        <p:txBody>
          <a:bodyPr wrap="none">
            <a:spAutoFit/>
          </a:bodyPr>
          <a:lstStyle/>
          <a:p>
            <a:pPr algn="ctr"/>
            <a:r>
              <a:rPr lang="en-IN" sz="3200" b="1" dirty="0">
                <a:latin typeface="Times New Roman" panose="02020603050405020304" pitchFamily="18" charset="0"/>
                <a:ea typeface="STLiti" panose="02010800040101010101" pitchFamily="2" charset="-122"/>
                <a:cs typeface="Times New Roman" panose="02020603050405020304" pitchFamily="18" charset="0"/>
              </a:rPr>
              <a:t>Advanced Academic Center</a:t>
            </a:r>
          </a:p>
        </p:txBody>
      </p:sp>
      <p:sp>
        <p:nvSpPr>
          <p:cNvPr id="10" name="Rectangle 9"/>
          <p:cNvSpPr/>
          <p:nvPr/>
        </p:nvSpPr>
        <p:spPr>
          <a:xfrm>
            <a:off x="234837" y="1700479"/>
            <a:ext cx="6388321" cy="307777"/>
          </a:xfrm>
          <a:prstGeom prst="rect">
            <a:avLst/>
          </a:prstGeom>
        </p:spPr>
        <p:txBody>
          <a:bodyPr wrap="square">
            <a:spAutoFit/>
          </a:bodyPr>
          <a:lstStyle/>
          <a:p>
            <a:pPr algn="ctr"/>
            <a:r>
              <a:rPr lang="en-IN" sz="1400" b="1" dirty="0">
                <a:latin typeface="Times New Roman" panose="02020603050405020304" pitchFamily="18" charset="0"/>
                <a:ea typeface="STLiti" panose="02010800040101010101" pitchFamily="2" charset="-122"/>
                <a:cs typeface="Times New Roman" panose="02020603050405020304" pitchFamily="18" charset="0"/>
              </a:rPr>
              <a:t>  ( A Center For Inter-Disciplinary Research )</a:t>
            </a:r>
            <a:endParaRPr lang="en-US" sz="1400" b="1" dirty="0">
              <a:latin typeface="Times New Roman" panose="02020603050405020304" pitchFamily="18" charset="0"/>
              <a:ea typeface="STLiti" panose="02010800040101010101" pitchFamily="2" charset="-122"/>
              <a:cs typeface="Times New Roman" panose="02020603050405020304" pitchFamily="18" charset="0"/>
            </a:endParaRPr>
          </a:p>
        </p:txBody>
      </p:sp>
      <p:sp>
        <p:nvSpPr>
          <p:cNvPr id="11" name="Rectangle 10"/>
          <p:cNvSpPr/>
          <p:nvPr/>
        </p:nvSpPr>
        <p:spPr>
          <a:xfrm>
            <a:off x="775848" y="2544309"/>
            <a:ext cx="5334475" cy="954107"/>
          </a:xfrm>
          <a:prstGeom prst="rect">
            <a:avLst/>
          </a:prstGeom>
        </p:spPr>
        <p:txBody>
          <a:bodyPr wrap="square">
            <a:spAutoFit/>
          </a:bodyPr>
          <a:lstStyle/>
          <a:p>
            <a:pPr algn="ctr"/>
            <a:r>
              <a:rPr lang="en-US" sz="1400" dirty="0">
                <a:latin typeface="Times New Roman" panose="02020603050405020304" pitchFamily="18" charset="0"/>
                <a:cs typeface="Times New Roman" panose="02020603050405020304" pitchFamily="18" charset="0"/>
              </a:rPr>
              <a:t>This is to certify that the project titled</a:t>
            </a:r>
          </a:p>
          <a:p>
            <a:pPr algn="ctr"/>
            <a:r>
              <a:rPr lang="en-US" sz="2600" b="1" dirty="0">
                <a:latin typeface="Times New Roman" panose="02020603050405020304" pitchFamily="18" charset="0"/>
                <a:cs typeface="Times New Roman" panose="02020603050405020304" pitchFamily="18" charset="0"/>
              </a:rPr>
              <a:t> </a:t>
            </a:r>
          </a:p>
          <a:p>
            <a:pPr algn="ctr"/>
            <a:r>
              <a:rPr lang="en-US" sz="1600" b="1" dirty="0">
                <a:latin typeface="Times New Roman" panose="02020603050405020304" pitchFamily="18" charset="0"/>
                <a:cs typeface="Times New Roman" panose="02020603050405020304" pitchFamily="18" charset="0"/>
              </a:rPr>
              <a:t>“PREDICTION OF FOREST FIRES”</a:t>
            </a:r>
            <a:endParaRPr lang="en-SG" sz="1600"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38100" dist="38100" dir="2700000" algn="tl">
                  <a:srgbClr val="000000">
                    <a:alpha val="43137"/>
                  </a:srgbClr>
                </a:outerShdw>
                <a:reflection blurRad="6350" stA="53000" endA="300" endPos="35500" dir="5400000" sy="-90000" algn="bl" rotWithShape="0"/>
              </a:effectLst>
            </a:endParaRPr>
          </a:p>
        </p:txBody>
      </p:sp>
      <p:sp>
        <p:nvSpPr>
          <p:cNvPr id="12" name="Rectangle 11"/>
          <p:cNvSpPr/>
          <p:nvPr/>
        </p:nvSpPr>
        <p:spPr>
          <a:xfrm>
            <a:off x="416901" y="3636146"/>
            <a:ext cx="6024195" cy="646331"/>
          </a:xfrm>
          <a:prstGeom prst="rect">
            <a:avLst/>
          </a:prstGeom>
        </p:spPr>
        <p:txBody>
          <a:bodyPr wrap="square">
            <a:spAutoFit/>
          </a:bodyPr>
          <a:lstStyle/>
          <a:p>
            <a:pPr algn="ctr"/>
            <a:r>
              <a:rPr lang="en-US" sz="1200" dirty="0">
                <a:latin typeface="Times New Roman" panose="02020603050405020304" pitchFamily="18" charset="0"/>
                <a:cs typeface="Times New Roman" panose="02020603050405020304" pitchFamily="18" charset="0"/>
              </a:rPr>
              <a:t>is a bonafide work carried out by the following students in partial fulfilment of the requirements for Advanced Academic Center intern, submitted to the chair, A</a:t>
            </a:r>
            <a:r>
              <a:rPr lang="en-SG" altLang="en-US" sz="1200" dirty="0">
                <a:latin typeface="Times New Roman" panose="02020603050405020304" pitchFamily="18" charset="0"/>
                <a:cs typeface="Times New Roman" panose="02020603050405020304" pitchFamily="18" charset="0"/>
              </a:rPr>
              <a:t>AC </a:t>
            </a:r>
            <a:r>
              <a:rPr lang="en-US" sz="1200" dirty="0">
                <a:latin typeface="Times New Roman" panose="02020603050405020304" pitchFamily="18" charset="0"/>
                <a:cs typeface="Times New Roman" panose="02020603050405020304" pitchFamily="18" charset="0"/>
              </a:rPr>
              <a:t>during the academic year 2021-22.</a:t>
            </a:r>
          </a:p>
        </p:txBody>
      </p:sp>
      <p:graphicFrame>
        <p:nvGraphicFramePr>
          <p:cNvPr id="2" name="Table 2">
            <a:extLst>
              <a:ext uri="{FF2B5EF4-FFF2-40B4-BE49-F238E27FC236}">
                <a16:creationId xmlns:a16="http://schemas.microsoft.com/office/drawing/2014/main" id="{FD5079F1-6EA2-0CEB-495E-B271BDA8F515}"/>
              </a:ext>
            </a:extLst>
          </p:cNvPr>
          <p:cNvGraphicFramePr>
            <a:graphicFrameLocks noGrp="1"/>
          </p:cNvGraphicFramePr>
          <p:nvPr>
            <p:extLst>
              <p:ext uri="{D42A27DB-BD31-4B8C-83A1-F6EECF244321}">
                <p14:modId xmlns:p14="http://schemas.microsoft.com/office/powerpoint/2010/main" val="1617153152"/>
              </p:ext>
            </p:extLst>
          </p:nvPr>
        </p:nvGraphicFramePr>
        <p:xfrm>
          <a:off x="609468" y="4450984"/>
          <a:ext cx="5667234" cy="2622256"/>
        </p:xfrm>
        <a:graphic>
          <a:graphicData uri="http://schemas.openxmlformats.org/drawingml/2006/table">
            <a:tbl>
              <a:tblPr firstRow="1" bandRow="1">
                <a:tableStyleId>{5C22544A-7EE6-4342-B048-85BDC9FD1C3A}</a:tableStyleId>
              </a:tblPr>
              <a:tblGrid>
                <a:gridCol w="1889078">
                  <a:extLst>
                    <a:ext uri="{9D8B030D-6E8A-4147-A177-3AD203B41FA5}">
                      <a16:colId xmlns:a16="http://schemas.microsoft.com/office/drawing/2014/main" val="3591840103"/>
                    </a:ext>
                  </a:extLst>
                </a:gridCol>
                <a:gridCol w="1889078">
                  <a:extLst>
                    <a:ext uri="{9D8B030D-6E8A-4147-A177-3AD203B41FA5}">
                      <a16:colId xmlns:a16="http://schemas.microsoft.com/office/drawing/2014/main" val="3595255683"/>
                    </a:ext>
                  </a:extLst>
                </a:gridCol>
                <a:gridCol w="1889078">
                  <a:extLst>
                    <a:ext uri="{9D8B030D-6E8A-4147-A177-3AD203B41FA5}">
                      <a16:colId xmlns:a16="http://schemas.microsoft.com/office/drawing/2014/main" val="984328396"/>
                    </a:ext>
                  </a:extLst>
                </a:gridCol>
              </a:tblGrid>
              <a:tr h="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SG" sz="2000" b="1" dirty="0">
                          <a:latin typeface="+mn-lt"/>
                          <a:cs typeface="Times New Roman" panose="02020603050405020304" pitchFamily="18" charset="0"/>
                        </a:rPr>
                        <a:t>NAME</a:t>
                      </a:r>
                    </a:p>
                    <a:p>
                      <a:endParaRPr lang="en-IN" dirty="0"/>
                    </a:p>
                  </a:txBody>
                  <a:tcPr/>
                </a:tc>
                <a:tc>
                  <a:txBody>
                    <a:bodyPr/>
                    <a:lstStyle/>
                    <a:p>
                      <a:pPr algn="ctr"/>
                      <a:r>
                        <a:rPr lang="en-US" sz="2000" dirty="0"/>
                        <a:t>ROLL NO</a:t>
                      </a:r>
                      <a:endParaRPr lang="en-IN" sz="2000" dirty="0"/>
                    </a:p>
                  </a:txBody>
                  <a:tcPr/>
                </a:tc>
                <a:tc>
                  <a:txBody>
                    <a:bodyPr/>
                    <a:lstStyle/>
                    <a:p>
                      <a:pPr algn="ctr"/>
                      <a:r>
                        <a:rPr lang="en-US" sz="2000" dirty="0"/>
                        <a:t>BRANCH</a:t>
                      </a:r>
                      <a:endParaRPr lang="en-IN" sz="2000" dirty="0"/>
                    </a:p>
                  </a:txBody>
                  <a:tcPr/>
                </a:tc>
                <a:extLst>
                  <a:ext uri="{0D108BD9-81ED-4DB2-BD59-A6C34878D82A}">
                    <a16:rowId xmlns:a16="http://schemas.microsoft.com/office/drawing/2014/main" val="1177278444"/>
                  </a:ext>
                </a:extLst>
              </a:tr>
              <a:tr h="505069">
                <a:tc>
                  <a:txBody>
                    <a:bodyPr/>
                    <a:lstStyle/>
                    <a:p>
                      <a:pPr algn="ctr"/>
                      <a:r>
                        <a:rPr lang="en-US" dirty="0"/>
                        <a:t>SUHANI SUNEHRA</a:t>
                      </a:r>
                      <a:endParaRPr lang="en-IN" dirty="0"/>
                    </a:p>
                  </a:txBody>
                  <a:tcPr/>
                </a:tc>
                <a:tc>
                  <a:txBody>
                    <a:bodyPr/>
                    <a:lstStyle/>
                    <a:p>
                      <a:pPr algn="ctr"/>
                      <a:r>
                        <a:rPr lang="en-US" dirty="0"/>
                        <a:t>21241A0552</a:t>
                      </a:r>
                      <a:endParaRPr lang="en-IN" dirty="0"/>
                    </a:p>
                  </a:txBody>
                  <a:tcPr/>
                </a:tc>
                <a:tc>
                  <a:txBody>
                    <a:bodyPr/>
                    <a:lstStyle/>
                    <a:p>
                      <a:pPr algn="ctr"/>
                      <a:r>
                        <a:rPr lang="en-US" dirty="0"/>
                        <a:t>CSE</a:t>
                      </a:r>
                      <a:endParaRPr lang="en-IN" dirty="0"/>
                    </a:p>
                  </a:txBody>
                  <a:tcPr/>
                </a:tc>
                <a:extLst>
                  <a:ext uri="{0D108BD9-81ED-4DB2-BD59-A6C34878D82A}">
                    <a16:rowId xmlns:a16="http://schemas.microsoft.com/office/drawing/2014/main" val="3912868906"/>
                  </a:ext>
                </a:extLst>
              </a:tr>
              <a:tr h="505069">
                <a:tc>
                  <a:txBody>
                    <a:bodyPr/>
                    <a:lstStyle/>
                    <a:p>
                      <a:pPr algn="ctr"/>
                      <a:r>
                        <a:rPr lang="en-US" dirty="0"/>
                        <a:t>KANDULA SAI MAHITH</a:t>
                      </a:r>
                      <a:endParaRPr lang="en-IN" dirty="0"/>
                    </a:p>
                  </a:txBody>
                  <a:tcPr/>
                </a:tc>
                <a:tc>
                  <a:txBody>
                    <a:bodyPr/>
                    <a:lstStyle/>
                    <a:p>
                      <a:pPr algn="ctr"/>
                      <a:r>
                        <a:rPr lang="en-US" dirty="0"/>
                        <a:t>21241A04G1</a:t>
                      </a:r>
                      <a:endParaRPr lang="en-IN" dirty="0"/>
                    </a:p>
                  </a:txBody>
                  <a:tcPr/>
                </a:tc>
                <a:tc>
                  <a:txBody>
                    <a:bodyPr/>
                    <a:lstStyle/>
                    <a:p>
                      <a:pPr algn="ctr"/>
                      <a:r>
                        <a:rPr lang="en-US" dirty="0"/>
                        <a:t>ECE</a:t>
                      </a:r>
                    </a:p>
                  </a:txBody>
                  <a:tcPr/>
                </a:tc>
                <a:extLst>
                  <a:ext uri="{0D108BD9-81ED-4DB2-BD59-A6C34878D82A}">
                    <a16:rowId xmlns:a16="http://schemas.microsoft.com/office/drawing/2014/main" val="2604545843"/>
                  </a:ext>
                </a:extLst>
              </a:tr>
              <a:tr h="505069">
                <a:tc>
                  <a:txBody>
                    <a:bodyPr/>
                    <a:lstStyle/>
                    <a:p>
                      <a:pPr algn="ctr"/>
                      <a:r>
                        <a:rPr lang="en-US" dirty="0"/>
                        <a:t>GANJI AKHIL CHANDRA</a:t>
                      </a:r>
                      <a:endParaRPr lang="en-IN" dirty="0"/>
                    </a:p>
                  </a:txBody>
                  <a:tcPr/>
                </a:tc>
                <a:tc>
                  <a:txBody>
                    <a:bodyPr/>
                    <a:lstStyle/>
                    <a:p>
                      <a:pPr algn="ctr"/>
                      <a:r>
                        <a:rPr lang="en-US" dirty="0"/>
                        <a:t>21241A6686</a:t>
                      </a:r>
                      <a:endParaRPr lang="en-IN" dirty="0"/>
                    </a:p>
                  </a:txBody>
                  <a:tcPr/>
                </a:tc>
                <a:tc>
                  <a:txBody>
                    <a:bodyPr/>
                    <a:lstStyle/>
                    <a:p>
                      <a:pPr algn="ctr"/>
                      <a:r>
                        <a:rPr lang="en-US" dirty="0"/>
                        <a:t>CSE-AIML</a:t>
                      </a:r>
                      <a:endParaRPr lang="en-IN" dirty="0"/>
                    </a:p>
                  </a:txBody>
                  <a:tcPr/>
                </a:tc>
                <a:extLst>
                  <a:ext uri="{0D108BD9-81ED-4DB2-BD59-A6C34878D82A}">
                    <a16:rowId xmlns:a16="http://schemas.microsoft.com/office/drawing/2014/main" val="3025171094"/>
                  </a:ext>
                </a:extLst>
              </a:tr>
              <a:tr h="505069">
                <a:tc>
                  <a:txBody>
                    <a:bodyPr/>
                    <a:lstStyle/>
                    <a:p>
                      <a:pPr algn="ctr"/>
                      <a:r>
                        <a:rPr lang="en-US" dirty="0"/>
                        <a:t>POTULA GANESH REDDY</a:t>
                      </a:r>
                      <a:endParaRPr lang="en-IN" dirty="0"/>
                    </a:p>
                  </a:txBody>
                  <a:tcPr/>
                </a:tc>
                <a:tc>
                  <a:txBody>
                    <a:bodyPr/>
                    <a:lstStyle/>
                    <a:p>
                      <a:pPr algn="ctr"/>
                      <a:r>
                        <a:rPr lang="en-US" dirty="0"/>
                        <a:t>21241A05B4</a:t>
                      </a:r>
                      <a:endParaRPr lang="en-IN" dirty="0"/>
                    </a:p>
                  </a:txBody>
                  <a:tcPr/>
                </a:tc>
                <a:tc>
                  <a:txBody>
                    <a:bodyPr/>
                    <a:lstStyle/>
                    <a:p>
                      <a:pPr algn="ctr"/>
                      <a:r>
                        <a:rPr lang="en-US" dirty="0"/>
                        <a:t>CSE</a:t>
                      </a:r>
                      <a:endParaRPr lang="en-IN" dirty="0"/>
                    </a:p>
                  </a:txBody>
                  <a:tcPr/>
                </a:tc>
                <a:extLst>
                  <a:ext uri="{0D108BD9-81ED-4DB2-BD59-A6C34878D82A}">
                    <a16:rowId xmlns:a16="http://schemas.microsoft.com/office/drawing/2014/main" val="1623470030"/>
                  </a:ext>
                </a:extLst>
              </a:tr>
            </a:tbl>
          </a:graphicData>
        </a:graphic>
      </p:graphicFrame>
      <p:sp>
        <p:nvSpPr>
          <p:cNvPr id="15" name="TextBox 14">
            <a:extLst>
              <a:ext uri="{FF2B5EF4-FFF2-40B4-BE49-F238E27FC236}">
                <a16:creationId xmlns:a16="http://schemas.microsoft.com/office/drawing/2014/main" id="{156FA67F-1911-3873-8375-1525B6110D18}"/>
              </a:ext>
            </a:extLst>
          </p:cNvPr>
          <p:cNvSpPr txBox="1"/>
          <p:nvPr/>
        </p:nvSpPr>
        <p:spPr>
          <a:xfrm>
            <a:off x="234837" y="7115323"/>
            <a:ext cx="6310177" cy="276999"/>
          </a:xfrm>
          <a:prstGeom prst="rect">
            <a:avLst/>
          </a:prstGeom>
          <a:noFill/>
        </p:spPr>
        <p:txBody>
          <a:bodyPr wrap="square">
            <a:spAutoFit/>
          </a:bodyPr>
          <a:lstStyle/>
          <a:p>
            <a:pPr algn="ctr"/>
            <a:r>
              <a:rPr lang="en-IN" sz="1200" dirty="0">
                <a:latin typeface="Times New Roman" panose="02020603050405020304" pitchFamily="18" charset="0"/>
                <a:cs typeface="Times New Roman" panose="02020603050405020304" pitchFamily="18" charset="0"/>
              </a:rPr>
              <a:t>This work was not submitted or published earlier for any study</a:t>
            </a:r>
            <a:endParaRPr lang="en-US" sz="12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425E391C-A7FD-7C8A-E725-F525A596C1E5}"/>
              </a:ext>
            </a:extLst>
          </p:cNvPr>
          <p:cNvSpPr txBox="1"/>
          <p:nvPr/>
        </p:nvSpPr>
        <p:spPr>
          <a:xfrm>
            <a:off x="4245367" y="8574706"/>
            <a:ext cx="2299647" cy="523220"/>
          </a:xfrm>
          <a:prstGeom prst="rect">
            <a:avLst/>
          </a:prstGeom>
          <a:noFill/>
        </p:spPr>
        <p:txBody>
          <a:bodyPr wrap="square">
            <a:spAutoFit/>
          </a:bodyPr>
          <a:lstStyle/>
          <a:p>
            <a:pPr algn="ctr"/>
            <a:r>
              <a:rPr lang="en-IN" sz="1400" dirty="0" err="1">
                <a:latin typeface="Times New Roman" panose="02020603050405020304" pitchFamily="18" charset="0"/>
                <a:cs typeface="Times New Roman" panose="02020603050405020304" pitchFamily="18" charset="0"/>
              </a:rPr>
              <a:t>Dr.Ramamurthy</a:t>
            </a:r>
            <a:r>
              <a:rPr lang="en-IN" sz="1400" dirty="0">
                <a:latin typeface="Times New Roman" panose="02020603050405020304" pitchFamily="18" charset="0"/>
                <a:cs typeface="Times New Roman" panose="02020603050405020304" pitchFamily="18" charset="0"/>
              </a:rPr>
              <a:t>  Suri</a:t>
            </a:r>
          </a:p>
          <a:p>
            <a:pPr algn="ctr"/>
            <a:r>
              <a:rPr lang="en-IN" sz="1400" dirty="0">
                <a:latin typeface="Times New Roman" panose="02020603050405020304" pitchFamily="18" charset="0"/>
                <a:cs typeface="Times New Roman" panose="02020603050405020304" pitchFamily="18" charset="0"/>
              </a:rPr>
              <a:t>Associate </a:t>
            </a:r>
            <a:r>
              <a:rPr lang="en-IN" sz="1400" dirty="0" err="1">
                <a:latin typeface="Times New Roman" panose="02020603050405020304" pitchFamily="18" charset="0"/>
                <a:cs typeface="Times New Roman" panose="02020603050405020304" pitchFamily="18" charset="0"/>
              </a:rPr>
              <a:t>Dean,AAC</a:t>
            </a:r>
            <a:endParaRPr lang="en-US" sz="14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A3309E2-3C1B-3093-6B6F-F53805EC29AD}"/>
              </a:ext>
            </a:extLst>
          </p:cNvPr>
          <p:cNvSpPr txBox="1"/>
          <p:nvPr/>
        </p:nvSpPr>
        <p:spPr>
          <a:xfrm>
            <a:off x="2294692" y="8574706"/>
            <a:ext cx="2190465" cy="523220"/>
          </a:xfrm>
          <a:prstGeom prst="rect">
            <a:avLst/>
          </a:prstGeom>
          <a:noFill/>
        </p:spPr>
        <p:txBody>
          <a:bodyPr wrap="square">
            <a:spAutoFit/>
          </a:bodyPr>
          <a:lstStyle/>
          <a:p>
            <a:pPr algn="ctr"/>
            <a:r>
              <a:rPr lang="en-IN" sz="1400" dirty="0" err="1">
                <a:latin typeface="Times New Roman" panose="02020603050405020304" pitchFamily="18" charset="0"/>
                <a:cs typeface="Times New Roman" panose="02020603050405020304" pitchFamily="18" charset="0"/>
              </a:rPr>
              <a:t>Dr.B.R.K.Reddy</a:t>
            </a:r>
            <a:endParaRPr lang="en-IN" sz="1400" dirty="0">
              <a:latin typeface="Times New Roman" panose="02020603050405020304" pitchFamily="18" charset="0"/>
              <a:cs typeface="Times New Roman" panose="02020603050405020304" pitchFamily="18" charset="0"/>
            </a:endParaRPr>
          </a:p>
          <a:p>
            <a:pPr algn="ctr"/>
            <a:r>
              <a:rPr lang="en-IN" sz="1400" dirty="0">
                <a:latin typeface="Times New Roman" panose="02020603050405020304" pitchFamily="18" charset="0"/>
                <a:cs typeface="Times New Roman" panose="02020603050405020304" pitchFamily="18" charset="0"/>
              </a:rPr>
              <a:t>Program Coordinator</a:t>
            </a:r>
            <a:endParaRPr lang="en-US" sz="1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255D846-834C-EE34-5DCC-5759BB442DB8}"/>
              </a:ext>
            </a:extLst>
          </p:cNvPr>
          <p:cNvSpPr txBox="1"/>
          <p:nvPr/>
        </p:nvSpPr>
        <p:spPr>
          <a:xfrm>
            <a:off x="609468" y="8812207"/>
            <a:ext cx="6837528" cy="307777"/>
          </a:xfrm>
          <a:prstGeom prst="rect">
            <a:avLst/>
          </a:prstGeom>
          <a:noFill/>
        </p:spPr>
        <p:txBody>
          <a:bodyPr wrap="square">
            <a:spAutoFit/>
          </a:bodyPr>
          <a:lstStyle/>
          <a:p>
            <a:r>
              <a:rPr lang="en-IN" sz="1400" dirty="0">
                <a:latin typeface="Times New Roman" panose="02020603050405020304" pitchFamily="18" charset="0"/>
                <a:cs typeface="Times New Roman" panose="02020603050405020304" pitchFamily="18" charset="0"/>
              </a:rPr>
              <a:t>Project Supervisor</a:t>
            </a:r>
            <a:endParaRPr lang="en-IN" sz="1400" dirty="0"/>
          </a:p>
        </p:txBody>
      </p:sp>
      <p:sp>
        <p:nvSpPr>
          <p:cNvPr id="18" name="TextBox 17">
            <a:extLst>
              <a:ext uri="{FF2B5EF4-FFF2-40B4-BE49-F238E27FC236}">
                <a16:creationId xmlns:a16="http://schemas.microsoft.com/office/drawing/2014/main" id="{3047939E-7291-7B29-2E1C-11FA30B87811}"/>
              </a:ext>
            </a:extLst>
          </p:cNvPr>
          <p:cNvSpPr txBox="1"/>
          <p:nvPr/>
        </p:nvSpPr>
        <p:spPr>
          <a:xfrm>
            <a:off x="544641" y="7917598"/>
            <a:ext cx="6967182" cy="369332"/>
          </a:xfrm>
          <a:prstGeom prst="rect">
            <a:avLst/>
          </a:prstGeom>
          <a:noFill/>
        </p:spPr>
        <p:txBody>
          <a:bodyPr wrap="square">
            <a:spAutoFit/>
          </a:bodyPr>
          <a:lstStyle/>
          <a:p>
            <a:r>
              <a:rPr lang="en-IN" sz="1800" dirty="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Dr/Ms./Mr.</a:t>
            </a:r>
            <a:endParaRPr lang="en-IN" sz="1400" dirty="0"/>
          </a:p>
        </p:txBody>
      </p:sp>
      <p:pic>
        <p:nvPicPr>
          <p:cNvPr id="19" name="Picture 18">
            <a:extLst>
              <a:ext uri="{FF2B5EF4-FFF2-40B4-BE49-F238E27FC236}">
                <a16:creationId xmlns:a16="http://schemas.microsoft.com/office/drawing/2014/main" id="{E9D2B9E3-33F8-DA66-A302-E1C8D1BE6655}"/>
              </a:ext>
            </a:extLst>
          </p:cNvPr>
          <p:cNvPicPr>
            <a:picLocks noChangeAspect="1"/>
          </p:cNvPicPr>
          <p:nvPr/>
        </p:nvPicPr>
        <p:blipFill>
          <a:blip r:embed="rId3"/>
          <a:stretch>
            <a:fillRect/>
          </a:stretch>
        </p:blipFill>
        <p:spPr>
          <a:xfrm>
            <a:off x="639788" y="8700669"/>
            <a:ext cx="1505843" cy="6097"/>
          </a:xfrm>
          <a:prstGeom prst="rect">
            <a:avLst/>
          </a:prstGeom>
        </p:spPr>
      </p:pic>
    </p:spTree>
    <p:extLst>
      <p:ext uri="{BB962C8B-B14F-4D97-AF65-F5344CB8AC3E}">
        <p14:creationId xmlns:p14="http://schemas.microsoft.com/office/powerpoint/2010/main" val="1088249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8F9EC710-9E02-56BC-CEE8-C4E09CD0FA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50" y="100815"/>
            <a:ext cx="6591300" cy="9704369"/>
          </a:xfrm>
          <a:prstGeom prst="rect">
            <a:avLst/>
          </a:prstGeom>
        </p:spPr>
      </p:pic>
      <p:pic>
        <p:nvPicPr>
          <p:cNvPr id="5" name="Picture 4">
            <a:extLst>
              <a:ext uri="{FF2B5EF4-FFF2-40B4-BE49-F238E27FC236}">
                <a16:creationId xmlns:a16="http://schemas.microsoft.com/office/drawing/2014/main" id="{72EE493A-ED29-A23C-882E-CB99BEF6E6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947" y="402765"/>
            <a:ext cx="2476429" cy="1679462"/>
          </a:xfrm>
          <a:prstGeom prst="rect">
            <a:avLst/>
          </a:prstGeom>
        </p:spPr>
      </p:pic>
      <p:pic>
        <p:nvPicPr>
          <p:cNvPr id="7" name="Picture 6">
            <a:extLst>
              <a:ext uri="{FF2B5EF4-FFF2-40B4-BE49-F238E27FC236}">
                <a16:creationId xmlns:a16="http://schemas.microsoft.com/office/drawing/2014/main" id="{E6AFF208-3FDD-301C-D70F-7B2CFE183E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6947" y="403417"/>
            <a:ext cx="2481023" cy="1679462"/>
          </a:xfrm>
          <a:prstGeom prst="rect">
            <a:avLst/>
          </a:prstGeom>
        </p:spPr>
      </p:pic>
      <p:pic>
        <p:nvPicPr>
          <p:cNvPr id="9" name="Picture 8">
            <a:extLst>
              <a:ext uri="{FF2B5EF4-FFF2-40B4-BE49-F238E27FC236}">
                <a16:creationId xmlns:a16="http://schemas.microsoft.com/office/drawing/2014/main" id="{70117769-BE14-ED23-D22A-1AEEFC2818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947" y="2244816"/>
            <a:ext cx="2476429" cy="1691780"/>
          </a:xfrm>
          <a:prstGeom prst="rect">
            <a:avLst/>
          </a:prstGeom>
        </p:spPr>
      </p:pic>
      <p:pic>
        <p:nvPicPr>
          <p:cNvPr id="11" name="Picture 10">
            <a:extLst>
              <a:ext uri="{FF2B5EF4-FFF2-40B4-BE49-F238E27FC236}">
                <a16:creationId xmlns:a16="http://schemas.microsoft.com/office/drawing/2014/main" id="{9021CE32-0341-6E39-BEEB-ACB8806EBE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36947" y="2244816"/>
            <a:ext cx="2477664" cy="1691780"/>
          </a:xfrm>
          <a:prstGeom prst="rect">
            <a:avLst/>
          </a:prstGeom>
        </p:spPr>
      </p:pic>
      <p:pic>
        <p:nvPicPr>
          <p:cNvPr id="13" name="Picture 12">
            <a:extLst>
              <a:ext uri="{FF2B5EF4-FFF2-40B4-BE49-F238E27FC236}">
                <a16:creationId xmlns:a16="http://schemas.microsoft.com/office/drawing/2014/main" id="{FC16B090-2F51-1BCD-047F-B13CDB2FED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2946" y="4099185"/>
            <a:ext cx="2476429" cy="1605558"/>
          </a:xfrm>
          <a:prstGeom prst="rect">
            <a:avLst/>
          </a:prstGeom>
        </p:spPr>
      </p:pic>
      <p:pic>
        <p:nvPicPr>
          <p:cNvPr id="15" name="Picture 14">
            <a:extLst>
              <a:ext uri="{FF2B5EF4-FFF2-40B4-BE49-F238E27FC236}">
                <a16:creationId xmlns:a16="http://schemas.microsoft.com/office/drawing/2014/main" id="{CF66D4DF-0948-A30B-85BB-D63C583A25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36947" y="4099185"/>
            <a:ext cx="2391682" cy="1605558"/>
          </a:xfrm>
          <a:prstGeom prst="rect">
            <a:avLst/>
          </a:prstGeom>
        </p:spPr>
      </p:pic>
      <p:pic>
        <p:nvPicPr>
          <p:cNvPr id="17" name="Picture 16">
            <a:extLst>
              <a:ext uri="{FF2B5EF4-FFF2-40B4-BE49-F238E27FC236}">
                <a16:creationId xmlns:a16="http://schemas.microsoft.com/office/drawing/2014/main" id="{65E547AE-CA69-31A9-7711-E3C750F164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5758" y="5841986"/>
            <a:ext cx="5546484" cy="1321442"/>
          </a:xfrm>
          <a:prstGeom prst="rect">
            <a:avLst/>
          </a:prstGeom>
        </p:spPr>
      </p:pic>
      <p:pic>
        <p:nvPicPr>
          <p:cNvPr id="19" name="Picture 18">
            <a:extLst>
              <a:ext uri="{FF2B5EF4-FFF2-40B4-BE49-F238E27FC236}">
                <a16:creationId xmlns:a16="http://schemas.microsoft.com/office/drawing/2014/main" id="{3BEDB9DB-3AA3-4054-5A84-FA6F57FFB0E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6827" y="7300671"/>
            <a:ext cx="4640239" cy="2131621"/>
          </a:xfrm>
          <a:prstGeom prst="rect">
            <a:avLst/>
          </a:prstGeom>
        </p:spPr>
      </p:pic>
    </p:spTree>
    <p:extLst>
      <p:ext uri="{BB962C8B-B14F-4D97-AF65-F5344CB8AC3E}">
        <p14:creationId xmlns:p14="http://schemas.microsoft.com/office/powerpoint/2010/main" val="264282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0D3AD10D-3D97-7F6B-0C4C-C236ED6B06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46" y="100815"/>
            <a:ext cx="6591300" cy="9704369"/>
          </a:xfrm>
          <a:prstGeom prst="rect">
            <a:avLst/>
          </a:prstGeom>
        </p:spPr>
      </p:pic>
      <p:sp>
        <p:nvSpPr>
          <p:cNvPr id="2" name="Title 1">
            <a:extLst>
              <a:ext uri="{FF2B5EF4-FFF2-40B4-BE49-F238E27FC236}">
                <a16:creationId xmlns:a16="http://schemas.microsoft.com/office/drawing/2014/main" id="{A342A78C-7646-68B2-E2E6-43F25368F674}"/>
              </a:ext>
            </a:extLst>
          </p:cNvPr>
          <p:cNvSpPr>
            <a:spLocks noGrp="1"/>
          </p:cNvSpPr>
          <p:nvPr>
            <p:ph type="title"/>
          </p:nvPr>
        </p:nvSpPr>
        <p:spPr>
          <a:xfrm>
            <a:off x="471487" y="21303"/>
            <a:ext cx="5915025" cy="1914702"/>
          </a:xfrm>
        </p:spPr>
        <p:txBody>
          <a:bodyPr>
            <a:normAutofit/>
          </a:bodyPr>
          <a:lstStyle/>
          <a:p>
            <a:pPr algn="just"/>
            <a:r>
              <a:rPr lang="en-IN" sz="1400" b="1" dirty="0">
                <a:latin typeface="Times New Roman" panose="02020603050405020304" pitchFamily="18" charset="0"/>
                <a:cs typeface="Times New Roman" panose="02020603050405020304" pitchFamily="18" charset="0"/>
              </a:rPr>
              <a:t>SPLITTING THE DATSET:</a:t>
            </a:r>
          </a:p>
        </p:txBody>
      </p:sp>
      <p:pic>
        <p:nvPicPr>
          <p:cNvPr id="4" name="Picture 3">
            <a:extLst>
              <a:ext uri="{FF2B5EF4-FFF2-40B4-BE49-F238E27FC236}">
                <a16:creationId xmlns:a16="http://schemas.microsoft.com/office/drawing/2014/main" id="{A6B77BA4-B21C-9E81-EA64-FFFF5AACC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87" y="1535867"/>
            <a:ext cx="5915025" cy="1332963"/>
          </a:xfrm>
          <a:prstGeom prst="rect">
            <a:avLst/>
          </a:prstGeom>
        </p:spPr>
      </p:pic>
      <p:pic>
        <p:nvPicPr>
          <p:cNvPr id="6" name="Picture 5">
            <a:extLst>
              <a:ext uri="{FF2B5EF4-FFF2-40B4-BE49-F238E27FC236}">
                <a16:creationId xmlns:a16="http://schemas.microsoft.com/office/drawing/2014/main" id="{1C54AB85-F40D-3A2F-2F2C-6177C5EB87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487" y="3284205"/>
            <a:ext cx="5915025" cy="3157234"/>
          </a:xfrm>
          <a:prstGeom prst="rect">
            <a:avLst/>
          </a:prstGeom>
        </p:spPr>
      </p:pic>
      <p:pic>
        <p:nvPicPr>
          <p:cNvPr id="9" name="Picture 8">
            <a:extLst>
              <a:ext uri="{FF2B5EF4-FFF2-40B4-BE49-F238E27FC236}">
                <a16:creationId xmlns:a16="http://schemas.microsoft.com/office/drawing/2014/main" id="{7AEB99E3-D2B2-3B4F-D362-3BF8CC2522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752" y="7712667"/>
            <a:ext cx="5730501" cy="1559830"/>
          </a:xfrm>
          <a:prstGeom prst="rect">
            <a:avLst/>
          </a:prstGeom>
        </p:spPr>
      </p:pic>
      <p:sp>
        <p:nvSpPr>
          <p:cNvPr id="3" name="TextBox 2">
            <a:extLst>
              <a:ext uri="{FF2B5EF4-FFF2-40B4-BE49-F238E27FC236}">
                <a16:creationId xmlns:a16="http://schemas.microsoft.com/office/drawing/2014/main" id="{E8E2A105-CD2F-E551-2485-EEBF5D955778}"/>
              </a:ext>
            </a:extLst>
          </p:cNvPr>
          <p:cNvSpPr txBox="1"/>
          <p:nvPr/>
        </p:nvSpPr>
        <p:spPr>
          <a:xfrm>
            <a:off x="563752" y="6856814"/>
            <a:ext cx="5612237" cy="738664"/>
          </a:xfrm>
          <a:prstGeom prst="rect">
            <a:avLst/>
          </a:prstGeom>
          <a:noFill/>
        </p:spPr>
        <p:txBody>
          <a:bodyPr wrap="square" rtlCol="0">
            <a:spAutoFit/>
          </a:bodyPr>
          <a:lstStyle/>
          <a:p>
            <a:pPr algn="just"/>
            <a:r>
              <a:rPr lang="en-IN" sz="1400" b="1" dirty="0">
                <a:latin typeface="Times New Roman" panose="02020603050405020304" pitchFamily="18" charset="0"/>
                <a:cs typeface="Times New Roman" panose="02020603050405020304" pitchFamily="18" charset="0"/>
              </a:rPr>
              <a:t>ALGORITHMS: 	OUTPUT 	AND 	ACCURACY:				</a:t>
            </a:r>
          </a:p>
          <a:p>
            <a:pPr algn="just"/>
            <a:r>
              <a:rPr lang="en-IN" sz="1400" b="1" dirty="0">
                <a:latin typeface="Times New Roman" panose="02020603050405020304" pitchFamily="18" charset="0"/>
                <a:cs typeface="Times New Roman" panose="02020603050405020304" pitchFamily="18" charset="0"/>
              </a:rPr>
              <a:t>KNN CLASSIFIER:</a:t>
            </a:r>
            <a:endParaRPr lang="en-IN" sz="1400" dirty="0"/>
          </a:p>
        </p:txBody>
      </p:sp>
    </p:spTree>
    <p:extLst>
      <p:ext uri="{BB962C8B-B14F-4D97-AF65-F5344CB8AC3E}">
        <p14:creationId xmlns:p14="http://schemas.microsoft.com/office/powerpoint/2010/main" val="3518360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E78EEE02-BC11-F6A6-1F41-280F6D9934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47" y="224289"/>
            <a:ext cx="6591300" cy="9704369"/>
          </a:xfrm>
          <a:prstGeom prst="rect">
            <a:avLst/>
          </a:prstGeom>
        </p:spPr>
      </p:pic>
      <p:sp>
        <p:nvSpPr>
          <p:cNvPr id="2" name="Title 1">
            <a:extLst>
              <a:ext uri="{FF2B5EF4-FFF2-40B4-BE49-F238E27FC236}">
                <a16:creationId xmlns:a16="http://schemas.microsoft.com/office/drawing/2014/main" id="{1122BBD1-27CA-C6F3-7EC1-C1BE1BAC450B}"/>
              </a:ext>
            </a:extLst>
          </p:cNvPr>
          <p:cNvSpPr>
            <a:spLocks noGrp="1"/>
          </p:cNvSpPr>
          <p:nvPr>
            <p:ph type="title"/>
          </p:nvPr>
        </p:nvSpPr>
        <p:spPr>
          <a:xfrm>
            <a:off x="471486" y="224289"/>
            <a:ext cx="5915025" cy="1914702"/>
          </a:xfrm>
        </p:spPr>
        <p:txBody>
          <a:bodyPr>
            <a:normAutofit/>
          </a:bodyPr>
          <a:lstStyle/>
          <a:p>
            <a:pPr algn="just"/>
            <a:r>
              <a:rPr lang="en-IN" sz="1400" b="1" dirty="0">
                <a:latin typeface="Times New Roman" panose="02020603050405020304" pitchFamily="18" charset="0"/>
                <a:cs typeface="Times New Roman" panose="02020603050405020304" pitchFamily="18" charset="0"/>
              </a:rPr>
              <a:t>ALGORITHMS AND OUTPUT:						</a:t>
            </a:r>
            <a:br>
              <a:rPr lang="en-IN" sz="1400" dirty="0"/>
            </a:br>
            <a:r>
              <a:rPr lang="en-IN" sz="1400" b="1" dirty="0">
                <a:latin typeface="Times New Roman" panose="02020603050405020304" pitchFamily="18" charset="0"/>
                <a:cs typeface="Times New Roman" panose="02020603050405020304" pitchFamily="18" charset="0"/>
              </a:rPr>
              <a:t>RANDOM FOREST:</a:t>
            </a:r>
          </a:p>
        </p:txBody>
      </p:sp>
      <p:pic>
        <p:nvPicPr>
          <p:cNvPr id="5" name="Picture 4">
            <a:extLst>
              <a:ext uri="{FF2B5EF4-FFF2-40B4-BE49-F238E27FC236}">
                <a16:creationId xmlns:a16="http://schemas.microsoft.com/office/drawing/2014/main" id="{B2B290BB-DB53-26A4-B694-72431E22C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81" y="1648953"/>
            <a:ext cx="5692633" cy="2385267"/>
          </a:xfrm>
          <a:prstGeom prst="rect">
            <a:avLst/>
          </a:prstGeom>
        </p:spPr>
      </p:pic>
      <p:sp>
        <p:nvSpPr>
          <p:cNvPr id="4" name="Title 1">
            <a:extLst>
              <a:ext uri="{FF2B5EF4-FFF2-40B4-BE49-F238E27FC236}">
                <a16:creationId xmlns:a16="http://schemas.microsoft.com/office/drawing/2014/main" id="{C41C399B-3EAD-9DC3-D560-2C01D2772566}"/>
              </a:ext>
            </a:extLst>
          </p:cNvPr>
          <p:cNvSpPr txBox="1">
            <a:spLocks/>
          </p:cNvSpPr>
          <p:nvPr/>
        </p:nvSpPr>
        <p:spPr>
          <a:xfrm>
            <a:off x="471486" y="3710124"/>
            <a:ext cx="5915025" cy="19147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IN" sz="1400" b="1" dirty="0">
                <a:latin typeface="Times New Roman" panose="02020603050405020304" pitchFamily="18" charset="0"/>
                <a:cs typeface="Times New Roman" panose="02020603050405020304" pitchFamily="18" charset="0"/>
              </a:rPr>
              <a:t>LOGISTIC REGESSION:</a:t>
            </a:r>
          </a:p>
        </p:txBody>
      </p:sp>
      <p:pic>
        <p:nvPicPr>
          <p:cNvPr id="6" name="Picture 5">
            <a:extLst>
              <a:ext uri="{FF2B5EF4-FFF2-40B4-BE49-F238E27FC236}">
                <a16:creationId xmlns:a16="http://schemas.microsoft.com/office/drawing/2014/main" id="{9C9E64D2-681B-7BFA-0E7B-4E335B7933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055" y="5076473"/>
            <a:ext cx="4870101" cy="1725202"/>
          </a:xfrm>
          <a:prstGeom prst="rect">
            <a:avLst/>
          </a:prstGeom>
        </p:spPr>
      </p:pic>
    </p:spTree>
    <p:extLst>
      <p:ext uri="{BB962C8B-B14F-4D97-AF65-F5344CB8AC3E}">
        <p14:creationId xmlns:p14="http://schemas.microsoft.com/office/powerpoint/2010/main" val="3293098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E4F870AA-8814-F5E1-075A-C6C8C3A0DB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50" y="100815"/>
            <a:ext cx="6591300" cy="9704369"/>
          </a:xfrm>
          <a:prstGeom prst="rect">
            <a:avLst/>
          </a:prstGeom>
        </p:spPr>
      </p:pic>
      <p:sp>
        <p:nvSpPr>
          <p:cNvPr id="4" name="TextBox 3">
            <a:extLst>
              <a:ext uri="{FF2B5EF4-FFF2-40B4-BE49-F238E27FC236}">
                <a16:creationId xmlns:a16="http://schemas.microsoft.com/office/drawing/2014/main" id="{5B063CFF-B1A5-406E-9716-D65F957A088A}"/>
              </a:ext>
            </a:extLst>
          </p:cNvPr>
          <p:cNvSpPr txBox="1"/>
          <p:nvPr/>
        </p:nvSpPr>
        <p:spPr>
          <a:xfrm>
            <a:off x="633150" y="383947"/>
            <a:ext cx="5866164" cy="523220"/>
          </a:xfrm>
          <a:prstGeom prst="rect">
            <a:avLst/>
          </a:prstGeom>
          <a:noFill/>
        </p:spPr>
        <p:txBody>
          <a:bodyPr wrap="square" rtlCol="0">
            <a:spAutoFit/>
          </a:bodyPr>
          <a:lstStyle/>
          <a:p>
            <a:pPr algn="just"/>
            <a:endParaRPr lang="en-IN" sz="1400" b="1" dirty="0">
              <a:latin typeface="Times New Roman" panose="02020603050405020304" pitchFamily="18" charset="0"/>
              <a:cs typeface="Times New Roman" panose="02020603050405020304" pitchFamily="18" charset="0"/>
            </a:endParaRPr>
          </a:p>
          <a:p>
            <a:pPr algn="just"/>
            <a:r>
              <a:rPr lang="en-IN" sz="1400" b="1" dirty="0">
                <a:latin typeface="Times New Roman" panose="02020603050405020304" pitchFamily="18" charset="0"/>
                <a:cs typeface="Times New Roman" panose="02020603050405020304" pitchFamily="18" charset="0"/>
              </a:rPr>
              <a:t>Interface: </a:t>
            </a:r>
            <a:r>
              <a:rPr lang="en-IN" sz="1400" b="1" dirty="0" err="1">
                <a:latin typeface="Times New Roman" panose="02020603050405020304" pitchFamily="18" charset="0"/>
                <a:cs typeface="Times New Roman" panose="02020603050405020304" pitchFamily="18" charset="0"/>
              </a:rPr>
              <a:t>Gradio</a:t>
            </a:r>
            <a:r>
              <a:rPr lang="en-IN" sz="1400" b="1" dirty="0">
                <a:latin typeface="Times New Roman" panose="02020603050405020304" pitchFamily="18" charset="0"/>
                <a:cs typeface="Times New Roman" panose="02020603050405020304" pitchFamily="18" charset="0"/>
              </a:rPr>
              <a:t> Web App: </a:t>
            </a:r>
          </a:p>
        </p:txBody>
      </p:sp>
      <p:pic>
        <p:nvPicPr>
          <p:cNvPr id="11" name="Picture 10">
            <a:extLst>
              <a:ext uri="{FF2B5EF4-FFF2-40B4-BE49-F238E27FC236}">
                <a16:creationId xmlns:a16="http://schemas.microsoft.com/office/drawing/2014/main" id="{C4685FF8-FDBB-3488-2FD2-C1C8386DBB31}"/>
              </a:ext>
            </a:extLst>
          </p:cNvPr>
          <p:cNvPicPr>
            <a:picLocks noChangeAspect="1"/>
          </p:cNvPicPr>
          <p:nvPr/>
        </p:nvPicPr>
        <p:blipFill>
          <a:blip r:embed="rId3"/>
          <a:stretch>
            <a:fillRect/>
          </a:stretch>
        </p:blipFill>
        <p:spPr>
          <a:xfrm>
            <a:off x="1409617" y="1190299"/>
            <a:ext cx="4313229" cy="3724153"/>
          </a:xfrm>
          <a:prstGeom prst="rect">
            <a:avLst/>
          </a:prstGeom>
        </p:spPr>
      </p:pic>
      <p:sp>
        <p:nvSpPr>
          <p:cNvPr id="14" name="Title 1">
            <a:extLst>
              <a:ext uri="{FF2B5EF4-FFF2-40B4-BE49-F238E27FC236}">
                <a16:creationId xmlns:a16="http://schemas.microsoft.com/office/drawing/2014/main" id="{10FBE74F-4DA3-382A-16DB-0E9A736383B4}"/>
              </a:ext>
            </a:extLst>
          </p:cNvPr>
          <p:cNvSpPr>
            <a:spLocks noGrp="1"/>
          </p:cNvSpPr>
          <p:nvPr>
            <p:ph type="title"/>
          </p:nvPr>
        </p:nvSpPr>
        <p:spPr>
          <a:xfrm>
            <a:off x="365078" y="5270278"/>
            <a:ext cx="6127844" cy="4179080"/>
          </a:xfrm>
        </p:spPr>
        <p:txBody>
          <a:bodyPr>
            <a:normAutofit fontScale="90000"/>
          </a:bodyPr>
          <a:lstStyle/>
          <a:p>
            <a:pPr algn="just"/>
            <a:r>
              <a:rPr lang="en-IN" sz="1600" dirty="0">
                <a:latin typeface="Times New Roman" panose="02020603050405020304" pitchFamily="18" charset="0"/>
                <a:cs typeface="Times New Roman" panose="02020603050405020304" pitchFamily="18" charset="0"/>
              </a:rPr>
              <a:t>				</a:t>
            </a:r>
            <a:br>
              <a:rPr lang="en-IN" dirty="0"/>
            </a:br>
            <a:r>
              <a:rPr lang="en-IN" sz="1800" b="1" dirty="0">
                <a:latin typeface="Times New Roman" panose="02020603050405020304" pitchFamily="18" charset="0"/>
                <a:cs typeface="Times New Roman" panose="02020603050405020304" pitchFamily="18" charset="0"/>
              </a:rPr>
              <a:t>5. FUTURE DEVELOPMENTS</a:t>
            </a:r>
            <a:r>
              <a:rPr lang="en-IN" sz="1800" dirty="0">
                <a:latin typeface="Times New Roman" panose="02020603050405020304" pitchFamily="18" charset="0"/>
                <a:cs typeface="Times New Roman" panose="02020603050405020304" pitchFamily="18" charset="0"/>
              </a:rPr>
              <a:t>:</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r>
              <a:rPr lang="en-US" sz="1300" dirty="0">
                <a:solidFill>
                  <a:srgbClr val="000000"/>
                </a:solidFill>
                <a:latin typeface="Times New Roman" panose="02020603050405020304" pitchFamily="18" charset="0"/>
                <a:cs typeface="Times New Roman" panose="02020603050405020304" pitchFamily="18" charset="0"/>
              </a:rPr>
              <a:t>Machine Learning (ML) is so versatile and powerful that it’s one of the most exciting technologies of our times. Machine learning works on the principles of computer algorithms that learn in a reflex manner through trials and experiences. ML is an application of Artificial Intelligence that permits program applications to anticipate results with utmost precision. It makes a distinction to create computer programs and to assist computers to memorize without human intercession.								</a:t>
            </a:r>
            <a:br>
              <a:rPr lang="en-US" sz="1300" dirty="0">
                <a:solidFill>
                  <a:srgbClr val="000000"/>
                </a:solidFill>
                <a:latin typeface="Times New Roman" panose="02020603050405020304" pitchFamily="18" charset="0"/>
                <a:cs typeface="Times New Roman" panose="02020603050405020304" pitchFamily="18" charset="0"/>
              </a:rPr>
            </a:br>
            <a:r>
              <a:rPr lang="en-US" sz="1300" dirty="0">
                <a:solidFill>
                  <a:srgbClr val="000000"/>
                </a:solidFill>
                <a:latin typeface="Times New Roman" panose="02020603050405020304" pitchFamily="18" charset="0"/>
                <a:cs typeface="Times New Roman" panose="02020603050405020304" pitchFamily="18" charset="0"/>
              </a:rPr>
              <a:t>As new technologies continue to unfold, machine learning algorithms can be used more productively. The future of ML clearly indicates the increased application of machine learning across various industry verticals. Gartner predicts that by 2022, 75% of new end-user solutions leveraging AI and ML techniques will be built with commercials instead of open-source platforms. The future of machine learning will open multiple opportunities for businesses. The machine learning revolution will stay with us for a long time and so will be the future of machine learning. Make sure that your business is ready to make the most of what is coming.</a:t>
            </a:r>
            <a:br>
              <a:rPr lang="en-US" sz="1200" dirty="0">
                <a:solidFill>
                  <a:srgbClr val="000000"/>
                </a:solidFill>
                <a:latin typeface="Times New Roman" panose="02020603050405020304" pitchFamily="18" charset="0"/>
                <a:cs typeface="Times New Roman" panose="02020603050405020304" pitchFamily="18" charset="0"/>
              </a:rPr>
            </a:br>
            <a:br>
              <a:rPr lang="en-US" sz="1300" dirty="0">
                <a:latin typeface="Times New Roman" panose="02020603050405020304" pitchFamily="18" charset="0"/>
                <a:cs typeface="Times New Roman" panose="02020603050405020304" pitchFamily="18" charset="0"/>
              </a:rPr>
            </a:br>
            <a:br>
              <a:rPr lang="en-IN" dirty="0"/>
            </a:br>
            <a:br>
              <a:rPr lang="en-IN" dirty="0"/>
            </a:br>
            <a:endParaRPr lang="en-IN" dirty="0"/>
          </a:p>
        </p:txBody>
      </p:sp>
    </p:spTree>
    <p:extLst>
      <p:ext uri="{BB962C8B-B14F-4D97-AF65-F5344CB8AC3E}">
        <p14:creationId xmlns:p14="http://schemas.microsoft.com/office/powerpoint/2010/main" val="1746927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8F5F4A9E-0B24-0063-1258-4B7BC7CD41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49" y="86960"/>
            <a:ext cx="6591300" cy="9704369"/>
          </a:xfrm>
          <a:prstGeom prst="rect">
            <a:avLst/>
          </a:prstGeom>
        </p:spPr>
      </p:pic>
      <p:pic>
        <p:nvPicPr>
          <p:cNvPr id="1026" name="Picture 2" descr="Machine Learning Future">
            <a:extLst>
              <a:ext uri="{FF2B5EF4-FFF2-40B4-BE49-F238E27FC236}">
                <a16:creationId xmlns:a16="http://schemas.microsoft.com/office/drawing/2014/main" id="{22087FD0-7D1E-C57D-90F3-F99857C37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15" y="694219"/>
            <a:ext cx="5305567" cy="27768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FC8074-9535-49B6-29A0-CF749E2C6112}"/>
              </a:ext>
            </a:extLst>
          </p:cNvPr>
          <p:cNvSpPr txBox="1"/>
          <p:nvPr/>
        </p:nvSpPr>
        <p:spPr>
          <a:xfrm>
            <a:off x="540326" y="4336473"/>
            <a:ext cx="5541455" cy="2800767"/>
          </a:xfrm>
          <a:prstGeom prst="rect">
            <a:avLst/>
          </a:prstGeom>
          <a:noFill/>
        </p:spPr>
        <p:txBody>
          <a:bodyPr wrap="square" rtlCol="0">
            <a:spAutoFit/>
          </a:bodyPr>
          <a:lstStyle/>
          <a:p>
            <a:pPr algn="just"/>
            <a:r>
              <a:rPr lang="en-US" sz="1400" b="1" dirty="0">
                <a:latin typeface="Times New Roman" panose="02020603050405020304" pitchFamily="18" charset="0"/>
                <a:cs typeface="Times New Roman" panose="02020603050405020304" pitchFamily="18" charset="0"/>
              </a:rPr>
              <a:t>Future Developments in this Project:</a:t>
            </a:r>
          </a:p>
          <a:p>
            <a:pPr algn="just"/>
            <a:endParaRPr lang="en-IN" b="1" dirty="0"/>
          </a:p>
          <a:p>
            <a:pPr algn="just"/>
            <a:r>
              <a:rPr lang="en-IN" sz="1200" dirty="0">
                <a:latin typeface="Times New Roman" panose="02020603050405020304" pitchFamily="18" charset="0"/>
                <a:cs typeface="Times New Roman" panose="02020603050405020304" pitchFamily="18" charset="0"/>
              </a:rPr>
              <a:t>This supervised machine learning project was done on historical data collected from existing public repositories like </a:t>
            </a:r>
            <a:r>
              <a:rPr lang="en-IN" sz="1200" dirty="0" err="1">
                <a:latin typeface="Times New Roman" panose="02020603050405020304" pitchFamily="18" charset="0"/>
                <a:cs typeface="Times New Roman" panose="02020603050405020304" pitchFamily="18" charset="0"/>
              </a:rPr>
              <a:t>Calfire</a:t>
            </a:r>
            <a:r>
              <a:rPr lang="en-IN" sz="1200" dirty="0">
                <a:latin typeface="Times New Roman" panose="02020603050405020304" pitchFamily="18" charset="0"/>
                <a:cs typeface="Times New Roman" panose="02020603050405020304" pitchFamily="18" charset="0"/>
              </a:rPr>
              <a:t> and GIS. However, using APIs, it is also possible to input live data into the project and get instantaneous alerts for wildfires. </a:t>
            </a:r>
          </a:p>
          <a:p>
            <a:pPr algn="just"/>
            <a:r>
              <a:rPr lang="en-US" sz="1200" dirty="0">
                <a:latin typeface="Times New Roman" panose="02020603050405020304" pitchFamily="18" charset="0"/>
                <a:cs typeface="Times New Roman" panose="02020603050405020304" pitchFamily="18" charset="0"/>
              </a:rPr>
              <a:t>A real-time application programming interface (API) is a service that enables users to automatically obtain information in real-time from one or more data resources. It can be embedded in a software application or added to a website. </a:t>
            </a:r>
          </a:p>
          <a:p>
            <a:pPr algn="just"/>
            <a:endParaRPr lang="en-US" sz="1200" dirty="0">
              <a:latin typeface="Times New Roman" panose="02020603050405020304" pitchFamily="18" charset="0"/>
              <a:cs typeface="Times New Roman" panose="02020603050405020304" pitchFamily="18" charset="0"/>
            </a:endParaRPr>
          </a:p>
          <a:p>
            <a:pPr algn="just"/>
            <a:r>
              <a:rPr lang="en-US" sz="1200" dirty="0">
                <a:latin typeface="Times New Roman" panose="02020603050405020304" pitchFamily="18" charset="0"/>
                <a:cs typeface="Times New Roman" panose="02020603050405020304" pitchFamily="18" charset="0"/>
              </a:rPr>
              <a:t>This project can also be integrated with IoT: Internet of Things. We can employ the use of temperature, pressure and humidity sensors placed at a particular area and connect this system to our machine learning models. They can analyze data and predict the occurrence of a forest fire. If the values of temperature or pressure get abnormal or outlie the general range, we can get alerts.</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8500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9678F66B-FA04-8513-B703-127C30AD7C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50" y="100815"/>
            <a:ext cx="6591300" cy="9704369"/>
          </a:xfrm>
          <a:prstGeom prst="rect">
            <a:avLst/>
          </a:prstGeom>
        </p:spPr>
      </p:pic>
      <p:sp>
        <p:nvSpPr>
          <p:cNvPr id="4" name="TextBox 3">
            <a:extLst>
              <a:ext uri="{FF2B5EF4-FFF2-40B4-BE49-F238E27FC236}">
                <a16:creationId xmlns:a16="http://schemas.microsoft.com/office/drawing/2014/main" id="{FD3E7B04-906B-29E4-AE98-CEDBF14F3A1A}"/>
              </a:ext>
            </a:extLst>
          </p:cNvPr>
          <p:cNvSpPr txBox="1"/>
          <p:nvPr/>
        </p:nvSpPr>
        <p:spPr>
          <a:xfrm>
            <a:off x="666854" y="1005335"/>
            <a:ext cx="5395465" cy="5355312"/>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6. References</a:t>
            </a:r>
          </a:p>
          <a:p>
            <a:endParaRPr lang="en-US" sz="1600" b="1" dirty="0">
              <a:latin typeface="Times New Roman" panose="02020603050405020304" pitchFamily="18" charset="0"/>
              <a:cs typeface="Times New Roman" panose="02020603050405020304" pitchFamily="18" charset="0"/>
              <a:hlinkClick r:id="rId3"/>
            </a:endParaRPr>
          </a:p>
          <a:p>
            <a:pPr algn="just"/>
            <a:r>
              <a:rPr lang="en-US" sz="1200" kern="1200" dirty="0">
                <a:solidFill>
                  <a:srgbClr val="000000"/>
                </a:solidFill>
                <a:effectLst/>
                <a:latin typeface="Times New Roman" panose="02020603050405020304" pitchFamily="18" charset="0"/>
                <a:ea typeface="+mj-ea"/>
                <a:cs typeface="Times New Roman" panose="02020603050405020304" pitchFamily="18" charset="0"/>
                <a:hlinkClick r:id="rId3"/>
              </a:rPr>
              <a:t>https://www.javatpoint.com/machine-learning-random-forest-algorithm</a:t>
            </a:r>
            <a:br>
              <a:rPr lang="en-US" sz="1200" kern="1200" dirty="0">
                <a:solidFill>
                  <a:srgbClr val="000000"/>
                </a:solidFill>
                <a:effectLst/>
                <a:latin typeface="Times New Roman" panose="02020603050405020304" pitchFamily="18" charset="0"/>
                <a:ea typeface="+mj-ea"/>
                <a:cs typeface="Times New Roman" panose="02020603050405020304" pitchFamily="18" charset="0"/>
              </a:rPr>
            </a:br>
            <a:br>
              <a:rPr lang="en-US" sz="1200" kern="1200" dirty="0">
                <a:solidFill>
                  <a:srgbClr val="000000"/>
                </a:solidFill>
                <a:effectLst/>
                <a:latin typeface="Times New Roman" panose="02020603050405020304" pitchFamily="18" charset="0"/>
                <a:ea typeface="+mj-ea"/>
                <a:cs typeface="Times New Roman" panose="02020603050405020304" pitchFamily="18" charset="0"/>
              </a:rPr>
            </a:br>
            <a:r>
              <a:rPr lang="en-US" sz="1200" kern="1200" dirty="0">
                <a:solidFill>
                  <a:srgbClr val="000000"/>
                </a:solidFill>
                <a:effectLst/>
                <a:latin typeface="Times New Roman" panose="02020603050405020304" pitchFamily="18" charset="0"/>
                <a:ea typeface="+mj-ea"/>
                <a:cs typeface="Times New Roman" panose="02020603050405020304" pitchFamily="18" charset="0"/>
                <a:hlinkClick r:id="rId4"/>
              </a:rPr>
              <a:t>https://www.javatpoint.com/machine-learning-decision-tree-classification-algorithm</a:t>
            </a:r>
            <a:br>
              <a:rPr lang="en-US" sz="1200" kern="1200" dirty="0">
                <a:solidFill>
                  <a:srgbClr val="000000"/>
                </a:solidFill>
                <a:effectLst/>
                <a:latin typeface="Times New Roman" panose="02020603050405020304" pitchFamily="18" charset="0"/>
                <a:ea typeface="+mj-ea"/>
                <a:cs typeface="Times New Roman" panose="02020603050405020304" pitchFamily="18" charset="0"/>
              </a:rPr>
            </a:br>
            <a:br>
              <a:rPr lang="en-US" sz="1200" kern="1200" dirty="0">
                <a:solidFill>
                  <a:srgbClr val="000000"/>
                </a:solidFill>
                <a:effectLst/>
                <a:latin typeface="Times New Roman" panose="02020603050405020304" pitchFamily="18" charset="0"/>
                <a:ea typeface="+mj-ea"/>
                <a:cs typeface="Times New Roman" panose="02020603050405020304" pitchFamily="18" charset="0"/>
              </a:rPr>
            </a:br>
            <a:r>
              <a:rPr lang="en-US" sz="1200" kern="1200" dirty="0">
                <a:solidFill>
                  <a:srgbClr val="000000"/>
                </a:solidFill>
                <a:effectLst/>
                <a:latin typeface="Times New Roman" panose="02020603050405020304" pitchFamily="18" charset="0"/>
                <a:ea typeface="+mj-ea"/>
                <a:cs typeface="Times New Roman" panose="02020603050405020304" pitchFamily="18" charset="0"/>
                <a:hlinkClick r:id="rId5"/>
              </a:rPr>
              <a:t>https://www.javatpoint.com/linear-regression-in-machine-learning</a:t>
            </a:r>
            <a:br>
              <a:rPr lang="en-US" sz="1200" kern="1200" dirty="0">
                <a:solidFill>
                  <a:srgbClr val="000000"/>
                </a:solidFill>
                <a:effectLst/>
                <a:latin typeface="Times New Roman" panose="02020603050405020304" pitchFamily="18" charset="0"/>
                <a:ea typeface="+mj-ea"/>
                <a:cs typeface="Times New Roman" panose="02020603050405020304" pitchFamily="18" charset="0"/>
              </a:rPr>
            </a:br>
            <a:br>
              <a:rPr lang="en-US" sz="1200" kern="1200" dirty="0">
                <a:solidFill>
                  <a:srgbClr val="000000"/>
                </a:solidFill>
                <a:effectLst/>
                <a:latin typeface="Times New Roman" panose="02020603050405020304" pitchFamily="18" charset="0"/>
                <a:ea typeface="+mj-ea"/>
                <a:cs typeface="Times New Roman" panose="02020603050405020304" pitchFamily="18" charset="0"/>
              </a:rPr>
            </a:br>
            <a:r>
              <a:rPr lang="en-US" sz="1200" kern="1200" dirty="0">
                <a:solidFill>
                  <a:srgbClr val="000000"/>
                </a:solidFill>
                <a:effectLst/>
                <a:latin typeface="Times New Roman" panose="02020603050405020304" pitchFamily="18" charset="0"/>
                <a:ea typeface="+mj-ea"/>
                <a:cs typeface="Times New Roman" panose="02020603050405020304" pitchFamily="18" charset="0"/>
                <a:hlinkClick r:id="rId6"/>
              </a:rPr>
              <a:t>https://www.javatpoint.com/logistic-regression-in-machine-learning</a:t>
            </a:r>
            <a:br>
              <a:rPr lang="en-US" sz="1200" kern="1200" dirty="0">
                <a:solidFill>
                  <a:srgbClr val="000000"/>
                </a:solidFill>
                <a:effectLst/>
                <a:latin typeface="Times New Roman" panose="02020603050405020304" pitchFamily="18" charset="0"/>
                <a:ea typeface="+mj-ea"/>
                <a:cs typeface="Times New Roman" panose="02020603050405020304" pitchFamily="18" charset="0"/>
              </a:rPr>
            </a:br>
            <a:br>
              <a:rPr lang="en-US" sz="1200" kern="1200" dirty="0">
                <a:solidFill>
                  <a:srgbClr val="000000"/>
                </a:solidFill>
                <a:effectLst/>
                <a:latin typeface="Times New Roman" panose="02020603050405020304" pitchFamily="18" charset="0"/>
                <a:ea typeface="+mj-ea"/>
                <a:cs typeface="Times New Roman" panose="02020603050405020304" pitchFamily="18" charset="0"/>
              </a:rPr>
            </a:br>
            <a:r>
              <a:rPr lang="en-US" sz="1200" kern="1200" dirty="0">
                <a:solidFill>
                  <a:srgbClr val="000000"/>
                </a:solidFill>
                <a:effectLst/>
                <a:latin typeface="Times New Roman" panose="02020603050405020304" pitchFamily="18" charset="0"/>
                <a:ea typeface="+mj-ea"/>
                <a:cs typeface="Times New Roman" panose="02020603050405020304" pitchFamily="18" charset="0"/>
              </a:rPr>
              <a:t>https://www.techtarget.com/whatis/A-Timeline-of-Machine-Learning-History#:~:text=The%20History%20and%20Future%20of,decision%20making%20in%20human%20cognition.</a:t>
            </a:r>
            <a:br>
              <a:rPr lang="en-US" sz="1200" kern="1200" dirty="0">
                <a:solidFill>
                  <a:srgbClr val="000000"/>
                </a:solidFill>
                <a:effectLst/>
                <a:latin typeface="Times New Roman" panose="02020603050405020304" pitchFamily="18" charset="0"/>
                <a:ea typeface="+mj-ea"/>
                <a:cs typeface="Times New Roman" panose="02020603050405020304" pitchFamily="18" charset="0"/>
              </a:rPr>
            </a:br>
            <a:br>
              <a:rPr lang="en-US" sz="1200" kern="1200" dirty="0">
                <a:solidFill>
                  <a:srgbClr val="000000"/>
                </a:solidFill>
                <a:effectLst/>
                <a:latin typeface="Times New Roman" panose="02020603050405020304" pitchFamily="18" charset="0"/>
                <a:ea typeface="+mj-ea"/>
                <a:cs typeface="Times New Roman" panose="02020603050405020304" pitchFamily="18" charset="0"/>
              </a:rPr>
            </a:br>
            <a:r>
              <a:rPr lang="en-US" sz="1200" kern="1200" dirty="0">
                <a:solidFill>
                  <a:srgbClr val="000000"/>
                </a:solidFill>
                <a:effectLst/>
                <a:latin typeface="Times New Roman" panose="02020603050405020304" pitchFamily="18" charset="0"/>
                <a:ea typeface="+mj-ea"/>
                <a:cs typeface="Times New Roman" panose="02020603050405020304" pitchFamily="18" charset="0"/>
              </a:rPr>
              <a:t>https://www.dataversity.net/a-brief-history-of-machine-learning/</a:t>
            </a:r>
            <a:br>
              <a:rPr lang="en-US" sz="1200" kern="1200" dirty="0">
                <a:solidFill>
                  <a:srgbClr val="000000"/>
                </a:solidFill>
                <a:effectLst/>
                <a:latin typeface="Times New Roman" panose="02020603050405020304" pitchFamily="18" charset="0"/>
                <a:ea typeface="+mj-ea"/>
                <a:cs typeface="Times New Roman" panose="02020603050405020304" pitchFamily="18" charset="0"/>
              </a:rPr>
            </a:br>
            <a:br>
              <a:rPr lang="en-US" sz="1200" kern="1200" dirty="0">
                <a:solidFill>
                  <a:srgbClr val="000000"/>
                </a:solidFill>
                <a:effectLst/>
                <a:latin typeface="Times New Roman" panose="02020603050405020304" pitchFamily="18" charset="0"/>
                <a:ea typeface="+mj-ea"/>
                <a:cs typeface="Times New Roman" panose="02020603050405020304" pitchFamily="18" charset="0"/>
              </a:rPr>
            </a:br>
            <a:r>
              <a:rPr lang="en-US" sz="1200" kern="1200" dirty="0">
                <a:solidFill>
                  <a:srgbClr val="000000"/>
                </a:solidFill>
                <a:effectLst/>
                <a:latin typeface="Times New Roman" panose="02020603050405020304" pitchFamily="18" charset="0"/>
                <a:ea typeface="+mj-ea"/>
                <a:cs typeface="Times New Roman" panose="02020603050405020304" pitchFamily="18" charset="0"/>
              </a:rPr>
              <a:t>https://data-flair.training/blogs/future-of-machine-learning/</a:t>
            </a:r>
            <a:br>
              <a:rPr lang="en-US" sz="1200" kern="1200" dirty="0">
                <a:solidFill>
                  <a:srgbClr val="000000"/>
                </a:solidFill>
                <a:effectLst/>
                <a:latin typeface="Times New Roman" panose="02020603050405020304" pitchFamily="18" charset="0"/>
                <a:ea typeface="+mj-ea"/>
                <a:cs typeface="Times New Roman" panose="02020603050405020304" pitchFamily="18" charset="0"/>
              </a:rPr>
            </a:br>
            <a:br>
              <a:rPr lang="en-US" sz="1200" kern="1200" dirty="0">
                <a:solidFill>
                  <a:srgbClr val="000000"/>
                </a:solidFill>
                <a:effectLst/>
                <a:latin typeface="Times New Roman" panose="02020603050405020304" pitchFamily="18" charset="0"/>
                <a:ea typeface="+mj-ea"/>
                <a:cs typeface="Times New Roman" panose="02020603050405020304" pitchFamily="18" charset="0"/>
              </a:rPr>
            </a:br>
            <a:r>
              <a:rPr lang="en-US" sz="1200" kern="1200" dirty="0">
                <a:solidFill>
                  <a:srgbClr val="000000"/>
                </a:solidFill>
                <a:effectLst/>
                <a:latin typeface="Times New Roman" panose="02020603050405020304" pitchFamily="18" charset="0"/>
                <a:ea typeface="+mj-ea"/>
                <a:cs typeface="Times New Roman" panose="02020603050405020304" pitchFamily="18" charset="0"/>
              </a:rPr>
              <a:t>https://www.day1tech.com/what-does-the-future-of-machine-learning-look-like-2022-and-beyond/</a:t>
            </a:r>
            <a:br>
              <a:rPr lang="en-US" sz="1800" kern="1200" dirty="0">
                <a:solidFill>
                  <a:srgbClr val="000000"/>
                </a:solidFill>
                <a:effectLst/>
                <a:latin typeface="Times New Roman" panose="02020603050405020304" pitchFamily="18" charset="0"/>
                <a:ea typeface="+mj-ea"/>
                <a:cs typeface="Times New Roman" panose="02020603050405020304" pitchFamily="18" charset="0"/>
              </a:rPr>
            </a:br>
            <a:br>
              <a:rPr lang="en-US" sz="1800" kern="1200" dirty="0">
                <a:solidFill>
                  <a:srgbClr val="000000"/>
                </a:solidFill>
                <a:effectLst/>
                <a:latin typeface="Times New Roman" panose="02020603050405020304" pitchFamily="18" charset="0"/>
                <a:ea typeface="+mj-ea"/>
                <a:cs typeface="Times New Roman" panose="02020603050405020304" pitchFamily="18" charset="0"/>
              </a:rPr>
            </a:br>
            <a:r>
              <a:rPr lang="en-US" sz="1200" dirty="0">
                <a:solidFill>
                  <a:srgbClr val="000000"/>
                </a:solidFill>
                <a:latin typeface="Times New Roman" panose="02020603050405020304" pitchFamily="18" charset="0"/>
                <a:ea typeface="+mj-ea"/>
                <a:cs typeface="Times New Roman" panose="02020603050405020304" pitchFamily="18" charset="0"/>
              </a:rPr>
              <a:t>Project by </a:t>
            </a:r>
            <a:r>
              <a:rPr lang="en-US" sz="1200" kern="1200" dirty="0">
                <a:solidFill>
                  <a:srgbClr val="000000"/>
                </a:solidFill>
                <a:effectLst/>
                <a:latin typeface="Times New Roman" panose="02020603050405020304" pitchFamily="18" charset="0"/>
                <a:ea typeface="+mj-ea"/>
                <a:cs typeface="Times New Roman" panose="02020603050405020304" pitchFamily="18" charset="0"/>
              </a:rPr>
              <a:t>Kushal </a:t>
            </a:r>
            <a:r>
              <a:rPr lang="en-US" sz="1200" kern="1200" dirty="0" err="1">
                <a:solidFill>
                  <a:srgbClr val="000000"/>
                </a:solidFill>
                <a:effectLst/>
                <a:latin typeface="Times New Roman" panose="02020603050405020304" pitchFamily="18" charset="0"/>
                <a:ea typeface="+mj-ea"/>
                <a:cs typeface="Times New Roman" panose="02020603050405020304" pitchFamily="18" charset="0"/>
              </a:rPr>
              <a:t>Topnani</a:t>
            </a:r>
            <a:r>
              <a:rPr lang="en-US" sz="1200" kern="1200" dirty="0">
                <a:solidFill>
                  <a:srgbClr val="000000"/>
                </a:solidFill>
                <a:effectLst/>
                <a:latin typeface="Times New Roman" panose="02020603050405020304" pitchFamily="18" charset="0"/>
                <a:ea typeface="+mj-ea"/>
                <a:cs typeface="Times New Roman" panose="02020603050405020304" pitchFamily="18" charset="0"/>
              </a:rPr>
              <a:t> – AI BASED WILDFIRE PREDICTION - California State University, Sacramento</a:t>
            </a:r>
            <a:r>
              <a:rPr lang="en-IN" sz="1600" b="1" dirty="0">
                <a:solidFill>
                  <a:srgbClr val="000000"/>
                </a:solidFill>
                <a:latin typeface="Times New Roman" panose="02020603050405020304" pitchFamily="18" charset="0"/>
                <a:ea typeface="+mj-ea"/>
                <a:cs typeface="Times New Roman" panose="02020603050405020304" pitchFamily="18" charset="0"/>
              </a:rPr>
              <a:t> </a:t>
            </a:r>
            <a:r>
              <a:rPr lang="en-IN" sz="1200" dirty="0">
                <a:solidFill>
                  <a:srgbClr val="000000"/>
                </a:solidFill>
                <a:latin typeface="Times New Roman" panose="02020603050405020304" pitchFamily="18" charset="0"/>
                <a:ea typeface="+mj-ea"/>
                <a:cs typeface="Times New Roman" panose="02020603050405020304" pitchFamily="18" charset="0"/>
              </a:rPr>
              <a:t>(</a:t>
            </a:r>
            <a:r>
              <a:rPr lang="en-IN" sz="1200" kern="1200" dirty="0">
                <a:solidFill>
                  <a:srgbClr val="000000"/>
                </a:solidFill>
                <a:effectLst/>
                <a:latin typeface="Times New Roman" panose="02020603050405020304" pitchFamily="18" charset="0"/>
                <a:ea typeface="+mj-ea"/>
                <a:cs typeface="Times New Roman" panose="02020603050405020304" pitchFamily="18" charset="0"/>
                <a:hlinkClick r:id="rId7"/>
              </a:rPr>
              <a:t>https://csu-csus.esploro.exlibrisgroup.com/esploro/outputs/graduate/AI-Based-Wildfire-Prediction/99257927863201671?institution=01CALS_USL</a:t>
            </a:r>
            <a:r>
              <a:rPr lang="en-IN" sz="1200" kern="1200" dirty="0">
                <a:solidFill>
                  <a:srgbClr val="000000"/>
                </a:solidFill>
                <a:effectLst/>
                <a:latin typeface="Times New Roman" panose="02020603050405020304" pitchFamily="18" charset="0"/>
                <a:ea typeface="+mj-ea"/>
                <a:cs typeface="Times New Roman" panose="02020603050405020304" pitchFamily="18" charset="0"/>
              </a:rPr>
              <a:t>)							</a:t>
            </a:r>
          </a:p>
          <a:p>
            <a:pPr algn="just"/>
            <a:r>
              <a:rPr lang="en-IN" sz="1200" kern="1200" dirty="0">
                <a:solidFill>
                  <a:srgbClr val="000000"/>
                </a:solidFill>
                <a:effectLst/>
                <a:latin typeface="Times New Roman" panose="02020603050405020304" pitchFamily="18" charset="0"/>
                <a:ea typeface="+mj-ea"/>
                <a:cs typeface="Times New Roman" panose="02020603050405020304" pitchFamily="18" charset="0"/>
              </a:rPr>
              <a:t>https://github.com/osyounis/cali_wildfire_likelihood_predictor			</a:t>
            </a:r>
            <a:endParaRPr lang="en-US" sz="1200" kern="1200" dirty="0">
              <a:solidFill>
                <a:srgbClr val="000000"/>
              </a:solidFill>
              <a:effectLst/>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070582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2F0392C8-58AC-45A6-94DC-2A208B9E6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790" y="212912"/>
            <a:ext cx="6578417" cy="948017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459" y="965138"/>
            <a:ext cx="1887080" cy="1046112"/>
          </a:xfrm>
          <a:prstGeom prst="rect">
            <a:avLst/>
          </a:prstGeom>
        </p:spPr>
      </p:pic>
      <p:sp>
        <p:nvSpPr>
          <p:cNvPr id="8" name="TextBox 7"/>
          <p:cNvSpPr txBox="1"/>
          <p:nvPr/>
        </p:nvSpPr>
        <p:spPr>
          <a:xfrm>
            <a:off x="1173223" y="2384588"/>
            <a:ext cx="4511553" cy="338554"/>
          </a:xfrm>
          <a:prstGeom prst="rect">
            <a:avLst/>
          </a:prstGeom>
          <a:noFill/>
        </p:spPr>
        <p:txBody>
          <a:bodyPr wrap="square" rtlCol="0">
            <a:spAutoFit/>
          </a:bodyPr>
          <a:lstStyle/>
          <a:p>
            <a:pPr algn="ctr"/>
            <a:r>
              <a:rPr lang="en-IN" sz="16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ACKNOWLEDGEMENTS</a:t>
            </a:r>
          </a:p>
        </p:txBody>
      </p:sp>
      <p:sp>
        <p:nvSpPr>
          <p:cNvPr id="9" name="TextBox 8"/>
          <p:cNvSpPr txBox="1"/>
          <p:nvPr/>
        </p:nvSpPr>
        <p:spPr>
          <a:xfrm>
            <a:off x="514349" y="3281146"/>
            <a:ext cx="5829300" cy="2862322"/>
          </a:xfrm>
          <a:prstGeom prst="rect">
            <a:avLst/>
          </a:prstGeom>
          <a:noFill/>
        </p:spPr>
        <p:txBody>
          <a:bodyPr wrap="square" rtlCol="0">
            <a:spAutoFit/>
          </a:bodyPr>
          <a:lstStyle/>
          <a:p>
            <a:pPr algn="just"/>
            <a:r>
              <a:rPr lang="en-GB" sz="1200" dirty="0">
                <a:latin typeface="Times New Roman" panose="02020603050405020304" pitchFamily="18" charset="0"/>
                <a:cs typeface="Times New Roman" panose="02020603050405020304" pitchFamily="18" charset="0"/>
              </a:rPr>
              <a:t>We express our deep sense of gratitude to our </a:t>
            </a:r>
            <a:r>
              <a:rPr lang="en-SG" altLang="en-GB" sz="1200" dirty="0">
                <a:latin typeface="Times New Roman" panose="02020603050405020304" pitchFamily="18" charset="0"/>
                <a:cs typeface="Times New Roman" panose="02020603050405020304" pitchFamily="18" charset="0"/>
              </a:rPr>
              <a:t>respected</a:t>
            </a:r>
            <a:r>
              <a:rPr lang="en-GB" sz="1200" dirty="0">
                <a:latin typeface="Times New Roman" panose="02020603050405020304" pitchFamily="18" charset="0"/>
                <a:cs typeface="Times New Roman" panose="02020603050405020304" pitchFamily="18" charset="0"/>
              </a:rPr>
              <a:t> Director, Gokaraju Rangaraju Institute of Engineering and Technology, for the valuable guidance and for permitting us to carry out this project. </a:t>
            </a:r>
          </a:p>
          <a:p>
            <a:pPr algn="just"/>
            <a:endParaRPr lang="en-GB" sz="1200" dirty="0">
              <a:latin typeface="Times New Roman" panose="02020603050405020304" pitchFamily="18" charset="0"/>
              <a:cs typeface="Times New Roman" panose="02020603050405020304" pitchFamily="18" charset="0"/>
            </a:endParaRPr>
          </a:p>
          <a:p>
            <a:pPr algn="just"/>
            <a:r>
              <a:rPr lang="en-GB" sz="1200" dirty="0">
                <a:latin typeface="Times New Roman" panose="02020603050405020304" pitchFamily="18" charset="0"/>
                <a:cs typeface="Times New Roman" panose="02020603050405020304" pitchFamily="18" charset="0"/>
              </a:rPr>
              <a:t>With immense pleasure, we extend our appreciation to our </a:t>
            </a:r>
            <a:r>
              <a:rPr lang="en-SG" altLang="en-GB" sz="1200" dirty="0">
                <a:latin typeface="Times New Roman" panose="02020603050405020304" pitchFamily="18" charset="0"/>
                <a:cs typeface="Times New Roman" panose="02020603050405020304" pitchFamily="18" charset="0"/>
              </a:rPr>
              <a:t>respected</a:t>
            </a:r>
            <a:r>
              <a:rPr lang="en-GB" sz="1200" dirty="0">
                <a:latin typeface="Times New Roman" panose="02020603050405020304" pitchFamily="18" charset="0"/>
                <a:cs typeface="Times New Roman" panose="02020603050405020304" pitchFamily="18" charset="0"/>
              </a:rPr>
              <a:t> Principal, for permitting us to carry out this project.</a:t>
            </a:r>
          </a:p>
          <a:p>
            <a:pPr algn="just"/>
            <a:endParaRPr lang="en-GB" sz="1200" dirty="0">
              <a:latin typeface="Times New Roman" panose="02020603050405020304" pitchFamily="18" charset="0"/>
              <a:cs typeface="Times New Roman" panose="02020603050405020304" pitchFamily="18" charset="0"/>
            </a:endParaRPr>
          </a:p>
          <a:p>
            <a:pPr algn="just"/>
            <a:r>
              <a:rPr lang="en-GB" sz="1200" dirty="0">
                <a:latin typeface="Times New Roman" panose="02020603050405020304" pitchFamily="18" charset="0"/>
                <a:cs typeface="Times New Roman" panose="02020603050405020304" pitchFamily="18" charset="0"/>
              </a:rPr>
              <a:t>We are thankful to the Associate Dean, Advanced Academic Centre, for providing us an appropriate </a:t>
            </a:r>
            <a:r>
              <a:rPr lang="en-SG" sz="1200" dirty="0">
                <a:latin typeface="Times New Roman" panose="02020603050405020304" pitchFamily="18" charset="0"/>
                <a:cs typeface="Times New Roman" panose="02020603050405020304" pitchFamily="18" charset="0"/>
              </a:rPr>
              <a:t>environment</a:t>
            </a:r>
            <a:r>
              <a:rPr lang="en-GB" sz="1200" dirty="0">
                <a:latin typeface="Times New Roman" panose="02020603050405020304" pitchFamily="18" charset="0"/>
                <a:cs typeface="Times New Roman" panose="02020603050405020304" pitchFamily="18" charset="0"/>
              </a:rPr>
              <a:t> required for the project completion.</a:t>
            </a:r>
          </a:p>
          <a:p>
            <a:pPr algn="just"/>
            <a:endParaRPr lang="en-GB" sz="1200" dirty="0">
              <a:latin typeface="Times New Roman" panose="02020603050405020304" pitchFamily="18" charset="0"/>
              <a:cs typeface="Times New Roman" panose="02020603050405020304" pitchFamily="18" charset="0"/>
            </a:endParaRPr>
          </a:p>
          <a:p>
            <a:pPr algn="just"/>
            <a:r>
              <a:rPr lang="en-GB" sz="1200" dirty="0">
                <a:latin typeface="Times New Roman" panose="02020603050405020304" pitchFamily="18" charset="0"/>
                <a:cs typeface="Times New Roman" panose="02020603050405020304" pitchFamily="18" charset="0"/>
              </a:rPr>
              <a:t>We are grateful to </a:t>
            </a:r>
            <a:r>
              <a:rPr lang="en-SG" altLang="en-GB" sz="1200" dirty="0">
                <a:latin typeface="Times New Roman" panose="02020603050405020304" pitchFamily="18" charset="0"/>
                <a:cs typeface="Times New Roman" panose="02020603050405020304" pitchFamily="18" charset="0"/>
              </a:rPr>
              <a:t>our</a:t>
            </a:r>
            <a:r>
              <a:rPr lang="en-GB" sz="1200" dirty="0">
                <a:latin typeface="Times New Roman" panose="02020603050405020304" pitchFamily="18" charset="0"/>
                <a:cs typeface="Times New Roman" panose="02020603050405020304" pitchFamily="18" charset="0"/>
              </a:rPr>
              <a:t> project supervisor who spared valuable time </a:t>
            </a:r>
            <a:r>
              <a:rPr lang="en-SG" sz="1200" dirty="0">
                <a:latin typeface="Times New Roman" panose="02020603050405020304" pitchFamily="18" charset="0"/>
                <a:cs typeface="Times New Roman" panose="02020603050405020304" pitchFamily="18" charset="0"/>
              </a:rPr>
              <a:t>to</a:t>
            </a:r>
            <a:r>
              <a:rPr lang="en-GB" sz="1200" dirty="0">
                <a:latin typeface="Times New Roman" panose="02020603050405020304" pitchFamily="18" charset="0"/>
                <a:cs typeface="Times New Roman" panose="02020603050405020304" pitchFamily="18" charset="0"/>
              </a:rPr>
              <a:t> </a:t>
            </a:r>
            <a:r>
              <a:rPr lang="en-SG" altLang="en-GB" sz="1200" dirty="0">
                <a:latin typeface="Times New Roman" panose="02020603050405020304" pitchFamily="18" charset="0"/>
                <a:cs typeface="Times New Roman" panose="02020603050405020304" pitchFamily="18" charset="0"/>
              </a:rPr>
              <a:t>influence </a:t>
            </a:r>
            <a:r>
              <a:rPr lang="en-GB" sz="1200" dirty="0">
                <a:latin typeface="Times New Roman" panose="02020603050405020304" pitchFamily="18" charset="0"/>
                <a:cs typeface="Times New Roman" panose="02020603050405020304" pitchFamily="18" charset="0"/>
              </a:rPr>
              <a:t>us with their novel insights</a:t>
            </a:r>
            <a:r>
              <a:rPr lang="en-SG" altLang="en-GB" sz="1200" dirty="0">
                <a:latin typeface="Times New Roman" panose="02020603050405020304" pitchFamily="18" charset="0"/>
                <a:cs typeface="Times New Roman" panose="02020603050405020304" pitchFamily="18" charset="0"/>
              </a:rPr>
              <a:t>.</a:t>
            </a:r>
          </a:p>
          <a:p>
            <a:pPr algn="just"/>
            <a:endParaRPr lang="en-SG" altLang="en-GB" sz="1200" dirty="0">
              <a:latin typeface="Times New Roman" panose="02020603050405020304" pitchFamily="18" charset="0"/>
              <a:cs typeface="Times New Roman" panose="02020603050405020304" pitchFamily="18" charset="0"/>
            </a:endParaRPr>
          </a:p>
          <a:p>
            <a:pPr algn="just"/>
            <a:r>
              <a:rPr lang="en-GB" sz="1200" dirty="0">
                <a:latin typeface="Times New Roman" panose="02020603050405020304" pitchFamily="18" charset="0"/>
                <a:cs typeface="Times New Roman" panose="02020603050405020304" pitchFamily="18" charset="0"/>
              </a:rPr>
              <a:t>We are indebted to </a:t>
            </a:r>
            <a:r>
              <a:rPr lang="en-SG" altLang="en-GB" sz="1200" dirty="0">
                <a:latin typeface="Times New Roman" panose="02020603050405020304" pitchFamily="18" charset="0"/>
                <a:cs typeface="Times New Roman" panose="02020603050405020304" pitchFamily="18" charset="0"/>
              </a:rPr>
              <a:t>all the above mentioned people </a:t>
            </a:r>
            <a:r>
              <a:rPr lang="en-GB" sz="1200" dirty="0">
                <a:latin typeface="Times New Roman" panose="02020603050405020304" pitchFamily="18" charset="0"/>
                <a:cs typeface="Times New Roman" panose="02020603050405020304" pitchFamily="18" charset="0"/>
              </a:rPr>
              <a:t>without whom we would not have </a:t>
            </a:r>
            <a:r>
              <a:rPr lang="en-SG" altLang="en-GB" sz="1200" dirty="0">
                <a:latin typeface="Times New Roman" panose="02020603050405020304" pitchFamily="18" charset="0"/>
                <a:cs typeface="Times New Roman" panose="02020603050405020304" pitchFamily="18" charset="0"/>
              </a:rPr>
              <a:t>concluded</a:t>
            </a:r>
            <a:r>
              <a:rPr lang="en-GB" sz="1200" dirty="0">
                <a:latin typeface="Times New Roman" panose="02020603050405020304" pitchFamily="18" charset="0"/>
                <a:cs typeface="Times New Roman" panose="02020603050405020304" pitchFamily="18" charset="0"/>
              </a:rPr>
              <a:t> the project.</a:t>
            </a:r>
            <a:endParaRPr lang="en-IN"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0E939C09-32BD-F039-D648-E2EF84C5C4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91" y="145386"/>
            <a:ext cx="6647218" cy="9615227"/>
          </a:xfrm>
          <a:prstGeom prst="rect">
            <a:avLst/>
          </a:prstGeom>
        </p:spPr>
      </p:pic>
      <p:sp>
        <p:nvSpPr>
          <p:cNvPr id="2" name="Title 1">
            <a:extLst>
              <a:ext uri="{FF2B5EF4-FFF2-40B4-BE49-F238E27FC236}">
                <a16:creationId xmlns:a16="http://schemas.microsoft.com/office/drawing/2014/main" id="{3D150655-9372-5881-D1E5-F4559BE77F6C}"/>
              </a:ext>
            </a:extLst>
          </p:cNvPr>
          <p:cNvSpPr>
            <a:spLocks noGrp="1"/>
          </p:cNvSpPr>
          <p:nvPr>
            <p:ph type="title"/>
          </p:nvPr>
        </p:nvSpPr>
        <p:spPr>
          <a:xfrm>
            <a:off x="300251" y="0"/>
            <a:ext cx="6291617" cy="9457899"/>
          </a:xfrm>
        </p:spPr>
        <p:txBody>
          <a:bodyPr>
            <a:normAutofit/>
          </a:bodyPr>
          <a:lstStyle/>
          <a:p>
            <a:pPr algn="ctr"/>
            <a:r>
              <a:rPr lang="en-US" sz="1600" b="1" dirty="0">
                <a:latin typeface="Times New Roman" panose="02020603050405020304" pitchFamily="18" charset="0"/>
                <a:cs typeface="Times New Roman" panose="02020603050405020304" pitchFamily="18" charset="0"/>
              </a:rPr>
              <a:t>PREDICTION OF FOREST FIRES:						</a:t>
            </a:r>
            <a:br>
              <a:rPr lang="en-US" sz="1600" b="1" dirty="0">
                <a:latin typeface="Times New Roman" panose="02020603050405020304" pitchFamily="18" charset="0"/>
                <a:cs typeface="Times New Roman" panose="02020603050405020304" pitchFamily="18" charset="0"/>
              </a:rPr>
            </a:br>
            <a:br>
              <a:rPr lang="en-US" sz="1600" b="1" dirty="0">
                <a:latin typeface="Times New Roman" panose="02020603050405020304" pitchFamily="18" charset="0"/>
                <a:cs typeface="Times New Roman" panose="02020603050405020304" pitchFamily="18" charset="0"/>
              </a:rPr>
            </a:br>
            <a:br>
              <a:rPr lang="en-US" sz="1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      1. </a:t>
            </a:r>
            <a:r>
              <a:rPr lang="en-US" sz="1600" b="1" dirty="0">
                <a:latin typeface="Times New Roman" panose="02020603050405020304" pitchFamily="18" charset="0"/>
                <a:cs typeface="Times New Roman" panose="02020603050405020304" pitchFamily="18" charset="0"/>
              </a:rPr>
              <a:t>ABSTRACT</a:t>
            </a:r>
            <a:br>
              <a:rPr lang="en-US" sz="1600" b="1" dirty="0">
                <a:latin typeface="Times New Roman" panose="02020603050405020304" pitchFamily="18" charset="0"/>
                <a:cs typeface="Times New Roman" panose="02020603050405020304" pitchFamily="18" charset="0"/>
              </a:rPr>
            </a:br>
            <a:br>
              <a:rPr lang="en-US" sz="1600" b="1"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     2. INTRODUCTION</a:t>
            </a:r>
            <a:br>
              <a:rPr lang="en-US" sz="1600" b="1" dirty="0">
                <a:latin typeface="Times New Roman" panose="02020603050405020304" pitchFamily="18" charset="0"/>
                <a:cs typeface="Times New Roman" panose="02020603050405020304" pitchFamily="18" charset="0"/>
              </a:rPr>
            </a:br>
            <a:br>
              <a:rPr lang="en-US" sz="1600" b="1"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     3. PROJECT WORKFLOW</a:t>
            </a:r>
            <a:br>
              <a:rPr lang="en-US" sz="1600" b="1" dirty="0">
                <a:latin typeface="Times New Roman" panose="02020603050405020304" pitchFamily="18" charset="0"/>
                <a:cs typeface="Times New Roman" panose="02020603050405020304" pitchFamily="18" charset="0"/>
              </a:rPr>
            </a:br>
            <a:br>
              <a:rPr lang="en-US" sz="1600" b="1"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     4. CODE</a:t>
            </a:r>
            <a:br>
              <a:rPr lang="en-US" sz="1600" b="1" dirty="0">
                <a:latin typeface="Times New Roman" panose="02020603050405020304" pitchFamily="18" charset="0"/>
                <a:cs typeface="Times New Roman" panose="02020603050405020304" pitchFamily="18" charset="0"/>
              </a:rPr>
            </a:br>
            <a:br>
              <a:rPr lang="en-US" sz="1600" b="1"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     5. FUTURE DEVELOPMENTS</a:t>
            </a:r>
            <a:br>
              <a:rPr lang="en-US" sz="1600" b="1" dirty="0">
                <a:latin typeface="Times New Roman" panose="02020603050405020304" pitchFamily="18" charset="0"/>
                <a:cs typeface="Times New Roman" panose="02020603050405020304" pitchFamily="18" charset="0"/>
              </a:rPr>
            </a:br>
            <a:br>
              <a:rPr lang="en-US" sz="1600" b="1"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     6. REFERENCES</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2178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2C451FD0-23A9-11AE-7793-2C30CFCD1E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40" y="100815"/>
            <a:ext cx="6591300" cy="9704369"/>
          </a:xfrm>
          <a:prstGeom prst="rect">
            <a:avLst/>
          </a:prstGeom>
        </p:spPr>
      </p:pic>
      <p:sp>
        <p:nvSpPr>
          <p:cNvPr id="2" name="Title 1">
            <a:extLst>
              <a:ext uri="{FF2B5EF4-FFF2-40B4-BE49-F238E27FC236}">
                <a16:creationId xmlns:a16="http://schemas.microsoft.com/office/drawing/2014/main" id="{10294A2E-E78A-95DC-BFB8-389118809592}"/>
              </a:ext>
            </a:extLst>
          </p:cNvPr>
          <p:cNvSpPr>
            <a:spLocks noGrp="1"/>
          </p:cNvSpPr>
          <p:nvPr>
            <p:ph type="title"/>
          </p:nvPr>
        </p:nvSpPr>
        <p:spPr>
          <a:xfrm>
            <a:off x="887104" y="527406"/>
            <a:ext cx="5390866" cy="5777860"/>
          </a:xfrm>
        </p:spPr>
        <p:txBody>
          <a:bodyPr>
            <a:normAutofit/>
          </a:bodyPr>
          <a:lstStyle/>
          <a:p>
            <a:pPr algn="just"/>
            <a:r>
              <a:rPr lang="en-IN" sz="1600" b="1" dirty="0">
                <a:latin typeface="Times New Roman" panose="02020603050405020304" pitchFamily="18" charset="0"/>
                <a:cs typeface="Times New Roman" panose="02020603050405020304" pitchFamily="18" charset="0"/>
              </a:rPr>
              <a:t>ABSTRACT</a:t>
            </a:r>
            <a:br>
              <a:rPr lang="en-IN" sz="1600" b="1" dirty="0">
                <a:latin typeface="Times New Roman" panose="02020603050405020304" pitchFamily="18" charset="0"/>
                <a:cs typeface="Times New Roman" panose="02020603050405020304" pitchFamily="18" charset="0"/>
              </a:rPr>
            </a:br>
            <a:br>
              <a:rPr lang="en-IN" sz="1600" b="1" dirty="0">
                <a:latin typeface="Times New Roman" panose="02020603050405020304" pitchFamily="18" charset="0"/>
                <a:cs typeface="Times New Roman" panose="02020603050405020304" pitchFamily="18" charset="0"/>
              </a:rPr>
            </a:br>
            <a:br>
              <a:rPr lang="en-IN" sz="1600" b="1"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Forest fires are a major environmental issue, creating economic and ecological damage as well as endangering human lives. Forest fires or wildfires are spontaneously occurring fires in forests, bushes and plains and can occasionally be controlled. Forest fire prediction constitutes a significant component of forest fire management. It plays a major role in resource allocation, mitigation and recovery efforts. There are several contributory attributes and parameters involved in the occurrence of a forest fire including latitude, longitude, spatial coordinates, and meteorological factors like temperature, relative humidity, wind, hours of sunlight, precipitation, etc. Dealing with multiple relationships between these factors that are responsible for the fire and predicting its occurrence and the area which is going to be affected by it requires extensive use of Machine Learning.</a:t>
            </a:r>
            <a:endParaRPr lang="en-IN" sz="1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BFC11F9-786F-681A-9D26-816A23F83AFE}"/>
              </a:ext>
            </a:extLst>
          </p:cNvPr>
          <p:cNvPicPr>
            <a:picLocks noChangeAspect="1"/>
          </p:cNvPicPr>
          <p:nvPr/>
        </p:nvPicPr>
        <p:blipFill>
          <a:blip r:embed="rId3"/>
          <a:stretch>
            <a:fillRect/>
          </a:stretch>
        </p:blipFill>
        <p:spPr>
          <a:xfrm>
            <a:off x="887104" y="5966053"/>
            <a:ext cx="2518886" cy="1679257"/>
          </a:xfrm>
          <a:prstGeom prst="rect">
            <a:avLst/>
          </a:prstGeom>
        </p:spPr>
      </p:pic>
      <p:pic>
        <p:nvPicPr>
          <p:cNvPr id="1028" name="Picture 4" descr="forest fire | Definition, Description, Ecology, &amp; Facts | Britannica">
            <a:extLst>
              <a:ext uri="{FF2B5EF4-FFF2-40B4-BE49-F238E27FC236}">
                <a16:creationId xmlns:a16="http://schemas.microsoft.com/office/drawing/2014/main" id="{24B32540-4C09-10A5-33F2-BA539CB384E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2537" y="5966053"/>
            <a:ext cx="2518012" cy="1679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712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0D430F81-A32E-636E-BBE3-5DF4C8C4C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50" y="100815"/>
            <a:ext cx="6591300" cy="9704369"/>
          </a:xfrm>
          <a:prstGeom prst="rect">
            <a:avLst/>
          </a:prstGeom>
        </p:spPr>
      </p:pic>
      <p:sp>
        <p:nvSpPr>
          <p:cNvPr id="2" name="Title 1">
            <a:extLst>
              <a:ext uri="{FF2B5EF4-FFF2-40B4-BE49-F238E27FC236}">
                <a16:creationId xmlns:a16="http://schemas.microsoft.com/office/drawing/2014/main" id="{F314493A-2FD2-01B0-AC49-6B87226347A7}"/>
              </a:ext>
            </a:extLst>
          </p:cNvPr>
          <p:cNvSpPr>
            <a:spLocks noGrp="1"/>
          </p:cNvSpPr>
          <p:nvPr>
            <p:ph type="title"/>
          </p:nvPr>
        </p:nvSpPr>
        <p:spPr>
          <a:xfrm>
            <a:off x="471488" y="201631"/>
            <a:ext cx="5915025" cy="6212817"/>
          </a:xfrm>
        </p:spPr>
        <p:txBody>
          <a:bodyPr>
            <a:normAutofit/>
          </a:bodyPr>
          <a:lstStyle/>
          <a:p>
            <a:pPr algn="just" rtl="0"/>
            <a:r>
              <a:rPr lang="en-IN" sz="1600" b="1" dirty="0">
                <a:latin typeface="Times New Roman" panose="02020603050405020304" pitchFamily="18" charset="0"/>
                <a:cs typeface="Times New Roman" panose="02020603050405020304" pitchFamily="18" charset="0"/>
              </a:rPr>
              <a:t>  2.INTRODUCTION</a:t>
            </a:r>
            <a:br>
              <a:rPr lang="en-IN" sz="1600" b="1" dirty="0">
                <a:latin typeface="Times New Roman" panose="02020603050405020304" pitchFamily="18" charset="0"/>
                <a:cs typeface="Times New Roman" panose="02020603050405020304" pitchFamily="18" charset="0"/>
              </a:rPr>
            </a:br>
            <a:br>
              <a:rPr lang="en-IN" sz="1600" b="1" dirty="0">
                <a:latin typeface="Times New Roman" panose="02020603050405020304" pitchFamily="18" charset="0"/>
                <a:cs typeface="Times New Roman" panose="02020603050405020304" pitchFamily="18" charset="0"/>
              </a:rPr>
            </a:br>
            <a:br>
              <a:rPr lang="en-IN" sz="1600" b="1" dirty="0">
                <a:latin typeface="Times New Roman" panose="02020603050405020304" pitchFamily="18" charset="0"/>
                <a:cs typeface="Times New Roman" panose="02020603050405020304" pitchFamily="18" charset="0"/>
              </a:rPr>
            </a:br>
            <a:r>
              <a:rPr lang="en-IN" sz="1400" b="1" dirty="0">
                <a:latin typeface="Times New Roman" panose="02020603050405020304" pitchFamily="18" charset="0"/>
                <a:cs typeface="Times New Roman" panose="02020603050405020304" pitchFamily="18" charset="0"/>
              </a:rPr>
              <a:t>2.1 WHAT IS ML</a:t>
            </a:r>
            <a:r>
              <a:rPr lang="en-IN" sz="1600" b="1" dirty="0">
                <a:latin typeface="Times New Roman" panose="02020603050405020304" pitchFamily="18" charset="0"/>
                <a:cs typeface="Times New Roman" panose="02020603050405020304" pitchFamily="18" charset="0"/>
              </a:rPr>
              <a:t>	</a:t>
            </a:r>
            <a:br>
              <a:rPr lang="en-IN" sz="1600" b="1" dirty="0">
                <a:latin typeface="Times New Roman" panose="02020603050405020304" pitchFamily="18" charset="0"/>
                <a:cs typeface="Times New Roman" panose="02020603050405020304" pitchFamily="18" charset="0"/>
              </a:rPr>
            </a:br>
            <a:r>
              <a:rPr lang="en-IN" sz="1600" b="1" dirty="0">
                <a:latin typeface="Times New Roman" panose="02020603050405020304" pitchFamily="18" charset="0"/>
                <a:cs typeface="Times New Roman" panose="02020603050405020304" pitchFamily="18" charset="0"/>
              </a:rPr>
              <a:t>						</a:t>
            </a:r>
            <a:br>
              <a:rPr lang="en-IN" sz="1600" b="1" dirty="0">
                <a:latin typeface="Times New Roman" panose="02020603050405020304" pitchFamily="18" charset="0"/>
                <a:cs typeface="Times New Roman" panose="02020603050405020304" pitchFamily="18" charset="0"/>
              </a:rPr>
            </a:br>
            <a:r>
              <a:rPr lang="en-US" sz="1200" i="0" dirty="0">
                <a:solidFill>
                  <a:srgbClr val="282829"/>
                </a:solidFill>
                <a:effectLst/>
                <a:latin typeface="Times New Roman" panose="02020603050405020304" pitchFamily="18" charset="0"/>
                <a:cs typeface="Times New Roman" panose="02020603050405020304" pitchFamily="18" charset="0"/>
              </a:rPr>
              <a:t>Machine learning </a:t>
            </a:r>
            <a:r>
              <a:rPr lang="en-US" sz="1200" b="0" i="0" dirty="0">
                <a:solidFill>
                  <a:srgbClr val="282829"/>
                </a:solidFill>
                <a:effectLst/>
                <a:latin typeface="Times New Roman" panose="02020603050405020304" pitchFamily="18" charset="0"/>
                <a:cs typeface="Times New Roman" panose="02020603050405020304" pitchFamily="18" charset="0"/>
              </a:rPr>
              <a:t>is a branch of artificial intelligence that allows machines to learn and develop without being explicitly programmed. Machine learning is concerned with the design of software programs that can acquire data and learn for themselves.</a:t>
            </a:r>
            <a:br>
              <a:rPr lang="en-US" sz="1200" b="0" i="0" dirty="0">
                <a:solidFill>
                  <a:srgbClr val="282829"/>
                </a:solidFill>
                <a:effectLst/>
                <a:latin typeface="Times New Roman" panose="02020603050405020304" pitchFamily="18" charset="0"/>
                <a:cs typeface="Times New Roman" panose="02020603050405020304" pitchFamily="18" charset="0"/>
              </a:rPr>
            </a:br>
            <a:br>
              <a:rPr lang="en-US" sz="1200" b="0" i="0" dirty="0">
                <a:solidFill>
                  <a:srgbClr val="282829"/>
                </a:solidFill>
                <a:effectLst/>
                <a:latin typeface="Times New Roman" panose="02020603050405020304" pitchFamily="18" charset="0"/>
                <a:cs typeface="Times New Roman" panose="02020603050405020304" pitchFamily="18" charset="0"/>
              </a:rPr>
            </a:br>
            <a:r>
              <a:rPr lang="en-US" sz="1200" b="0" i="0" dirty="0">
                <a:solidFill>
                  <a:srgbClr val="282829"/>
                </a:solidFill>
                <a:effectLst/>
                <a:latin typeface="Times New Roman" panose="02020603050405020304" pitchFamily="18" charset="0"/>
                <a:cs typeface="Times New Roman" panose="02020603050405020304" pitchFamily="18" charset="0"/>
              </a:rPr>
              <a:t>Machine learning analyses data, interprets it, learns from it, and makes the best possible business decisions on the basis on the learnings using a set of learning algorithms (supervised or unsupervised learning algorithms). Machine learning experts employ statistical techniques and computer science concepts to enable machines to learn from current data and gradually improve without needing to be specifically trained to such a degree. SVM, K-means clustering, Nave Bayes, Linear Regression, Logistic Regression, Neural Networks, Ensemble Methods, and Decision Trees are examples of widely used machine learning algorithms.</a:t>
            </a:r>
            <a:br>
              <a:rPr lang="en-US" sz="1200" b="0" i="0" dirty="0">
                <a:solidFill>
                  <a:srgbClr val="282829"/>
                </a:solidFill>
                <a:effectLst/>
                <a:latin typeface="Times New Roman" panose="02020603050405020304" pitchFamily="18" charset="0"/>
                <a:cs typeface="Times New Roman" panose="02020603050405020304" pitchFamily="18" charset="0"/>
              </a:rPr>
            </a:br>
            <a:endParaRPr lang="en-IN" sz="1200" b="1" dirty="0">
              <a:latin typeface="Times New Roman" panose="02020603050405020304" pitchFamily="18" charset="0"/>
              <a:cs typeface="Times New Roman" panose="02020603050405020304" pitchFamily="18" charset="0"/>
            </a:endParaRPr>
          </a:p>
        </p:txBody>
      </p:sp>
      <p:pic>
        <p:nvPicPr>
          <p:cNvPr id="2050" name="Picture 2" descr="10 Companies Using Machine Learning in Cool Ways">
            <a:extLst>
              <a:ext uri="{FF2B5EF4-FFF2-40B4-BE49-F238E27FC236}">
                <a16:creationId xmlns:a16="http://schemas.microsoft.com/office/drawing/2014/main" id="{9264E588-B3B6-D28B-F849-F244AA560D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7607" y="5484260"/>
            <a:ext cx="4802786" cy="343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32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4EE5C67B-3468-C6E4-451C-FE657B372F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 y="98433"/>
            <a:ext cx="6591300" cy="9704369"/>
          </a:xfrm>
          <a:prstGeom prst="rect">
            <a:avLst/>
          </a:prstGeom>
        </p:spPr>
      </p:pic>
      <p:sp>
        <p:nvSpPr>
          <p:cNvPr id="2" name="Title 1">
            <a:extLst>
              <a:ext uri="{FF2B5EF4-FFF2-40B4-BE49-F238E27FC236}">
                <a16:creationId xmlns:a16="http://schemas.microsoft.com/office/drawing/2014/main" id="{AB9F6AAF-C72F-56B2-3E21-7A6B9850E1C9}"/>
              </a:ext>
            </a:extLst>
          </p:cNvPr>
          <p:cNvSpPr>
            <a:spLocks noGrp="1"/>
          </p:cNvSpPr>
          <p:nvPr>
            <p:ph type="title"/>
          </p:nvPr>
        </p:nvSpPr>
        <p:spPr>
          <a:xfrm>
            <a:off x="314324" y="-500063"/>
            <a:ext cx="6259195" cy="10901363"/>
          </a:xfrm>
        </p:spPr>
        <p:txBody>
          <a:bodyPr>
            <a:normAutofit/>
          </a:bodyPr>
          <a:lstStyle/>
          <a:p>
            <a:pPr algn="just"/>
            <a:r>
              <a:rPr lang="en-US" sz="1400" b="1" dirty="0">
                <a:latin typeface="Times New Roman" panose="02020603050405020304" pitchFamily="18" charset="0"/>
                <a:cs typeface="Times New Roman" panose="02020603050405020304" pitchFamily="18" charset="0"/>
              </a:rPr>
              <a:t>2.2 HISTORY OF MACHINE LEARNING</a:t>
            </a:r>
            <a:r>
              <a:rPr lang="en-US" sz="14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br>
              <a:rPr lang="en-US" sz="16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Machine learning history starts in 1943 with the first mathematical model of neural networks presented in the scientific paper "A logical calculus of the ideas immanent in nervous activity" by Walter Pitts and Warren McCulloch. Then, in 1949, the book The Organization of Behavior by Donald Hebb is published. The book had theories on how behavior relates to neural networks and brain activity and would go on to become one of the monumental pillars of machine learning development. In 1950 Alan Turing created the Turing Test to determine if a computer has real intelligence. To pass the test, a computer must be able to fool a human into believing it is also human. He presented the principle in his paper Computing Machinery and Intelligence while working at the University of Manchester. It opens with the words: “I propose to consider the question, ’Can machines think?’”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The term machine learning was coined in 1959 by Arthur Samuel, an IBM employee and pioneer in the field of computer gaming and artificial intelligence. Also the synonym self-teaching computer were used in this time period.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By the early 1960s an experimental "learning machine" with punched tape memory, called Cybertron , had been developed by Raytheon Company to analyze sonar signals, electrocardiograms and speech patterns using rudimentary reinforcement learning. It was repetitively "trained" by a human operator/teacher to recognize patterns and equipped with a "goof" button to cause it to re-evaluate incorrect decisions. A representative book on research into machine learning during the 1960s was Nilsson's book on Learning Machines, dealing mostly with machine learning for pattern classification. Interest related to pattern recognition continued into the 1970s, as described by Duda and Hart in 1973. In 1981 a report was given on using teaching strategies so that a neural network learns to recognize 40 characters (26 letters, 10 digits, and 4 special symbols) from a computer terminal.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Tom M. Mitchell provided a widely quoted, more formal definition of the algorithms studied in the machine learning field: "A computer program is said to learn from experience E with respect to some class of tasks T and performance measure P if its performance at tasks in T, as measured by P, improves with experience E." This definition of the tasks in which machine learning is concerned offers a fundamentally operational definition rather than defining the field in cognitive terms. This follows Alan Turing's proposal in his paper "Computing Machinery and Intelligence", in which the question "Can machines think?" is replaced with the question "Can machines do what we (as thinking entities) can do?".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Modern day machine learning has two objectives, one is to classify data based on models which have been developed, the other purpose is to make predictions for future outcomes based on these models. A hypothetical algorithm specific to classifying data may use computer vision of moles coupled with supervised learning in order to train it to classify the cancerous moles. A machine learning algorithm for stock trading may inform the trader of future potential predictions.</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2285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B3EC6C24-5A09-5D24-EBD7-A8CCA165F4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50" y="100815"/>
            <a:ext cx="6591300" cy="9704369"/>
          </a:xfrm>
          <a:prstGeom prst="rect">
            <a:avLst/>
          </a:prstGeom>
        </p:spPr>
      </p:pic>
      <p:sp>
        <p:nvSpPr>
          <p:cNvPr id="2" name="Title 1">
            <a:extLst>
              <a:ext uri="{FF2B5EF4-FFF2-40B4-BE49-F238E27FC236}">
                <a16:creationId xmlns:a16="http://schemas.microsoft.com/office/drawing/2014/main" id="{0A79AB5B-E15D-A7B4-F870-E4D2F9F6FFC2}"/>
              </a:ext>
            </a:extLst>
          </p:cNvPr>
          <p:cNvSpPr>
            <a:spLocks noGrp="1"/>
          </p:cNvSpPr>
          <p:nvPr>
            <p:ph type="title"/>
          </p:nvPr>
        </p:nvSpPr>
        <p:spPr>
          <a:xfrm>
            <a:off x="471488" y="527405"/>
            <a:ext cx="5915025" cy="5473345"/>
          </a:xfrm>
        </p:spPr>
        <p:txBody>
          <a:bodyPr>
            <a:normAutofit/>
          </a:bodyPr>
          <a:lstStyle/>
          <a:p>
            <a:pPr algn="just"/>
            <a:r>
              <a:rPr lang="en-US" sz="1400" b="1" dirty="0">
                <a:latin typeface="Times New Roman" panose="02020603050405020304" pitchFamily="18" charset="0"/>
                <a:cs typeface="Times New Roman" panose="02020603050405020304" pitchFamily="18" charset="0"/>
              </a:rPr>
              <a:t>2.3 APPLICATIONS OF MACHINE LEARNING:</a:t>
            </a:r>
            <a:br>
              <a:rPr lang="en-US" sz="1600" b="1" dirty="0">
                <a:latin typeface="Times New Roman" panose="02020603050405020304" pitchFamily="18" charset="0"/>
                <a:cs typeface="Times New Roman" panose="02020603050405020304" pitchFamily="18" charset="0"/>
              </a:rPr>
            </a:br>
            <a:br>
              <a:rPr lang="en-US" sz="1600" b="1" dirty="0">
                <a:latin typeface="Times New Roman" panose="02020603050405020304" pitchFamily="18" charset="0"/>
                <a:cs typeface="Times New Roman" panose="02020603050405020304" pitchFamily="18" charset="0"/>
              </a:rPr>
            </a:b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1. Image Recognition:							</a:t>
            </a:r>
            <a:br>
              <a:rPr lang="en-US" sz="1200" dirty="0">
                <a:latin typeface="Times New Roman" panose="02020603050405020304" pitchFamily="18" charset="0"/>
                <a:cs typeface="Times New Roman" panose="02020603050405020304" pitchFamily="18" charset="0"/>
              </a:rPr>
            </a:b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Image recognition is one of the most common applications of machine learning. It is used to identify objects, persons, places, digital images, etc.					 </a:t>
            </a:r>
            <a:br>
              <a:rPr lang="en-US" sz="1200" dirty="0">
                <a:latin typeface="Times New Roman" panose="02020603050405020304" pitchFamily="18" charset="0"/>
                <a:cs typeface="Times New Roman" panose="02020603050405020304" pitchFamily="18" charset="0"/>
              </a:rPr>
            </a:b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2. Speech Recognition: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While using Google, we get an option of "Search by voice," it comes under speech recognition, and it's a popular application of machine learning.				</a:t>
            </a:r>
            <a:br>
              <a:rPr lang="en-US" sz="1200" dirty="0">
                <a:latin typeface="Times New Roman" panose="02020603050405020304" pitchFamily="18" charset="0"/>
                <a:cs typeface="Times New Roman" panose="02020603050405020304" pitchFamily="18" charset="0"/>
              </a:rPr>
            </a:b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3. Traffic prediction: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If we want to visit a new place, we take help of Google Maps, which shows us the correct path with the shortest route and predicts the traffic conditions.				</a:t>
            </a:r>
            <a:br>
              <a:rPr lang="en-US" sz="1200" dirty="0">
                <a:latin typeface="Times New Roman" panose="02020603050405020304" pitchFamily="18" charset="0"/>
                <a:cs typeface="Times New Roman" panose="02020603050405020304" pitchFamily="18" charset="0"/>
              </a:rPr>
            </a:b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4. Product recommendations: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Machine learning is widely used by various e-commerce and entertainment companies such as Amazon, Netflix, etc., for product recommendation to the user. Whenever we search for some product on Amazon, then we started getting an advertisement for the same product while internet surfing on the same browser and this is because of machine learning.</a:t>
            </a:r>
            <a:br>
              <a:rPr lang="en-US" sz="1200" dirty="0">
                <a:latin typeface="Times New Roman" panose="02020603050405020304" pitchFamily="18" charset="0"/>
                <a:cs typeface="Times New Roman" panose="02020603050405020304" pitchFamily="18" charset="0"/>
              </a:rPr>
            </a:b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5. Self-driving cars: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One of the most exciting applications of machine learning is self-driving cars. Machine learning plays a significant role in self-driving cars.</a:t>
            </a:r>
            <a:endParaRPr lang="en-IN" sz="1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A65EA15-AF4E-4ED3-0D78-76F991E56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325" y="6108667"/>
            <a:ext cx="3943350" cy="3380917"/>
          </a:xfrm>
          <a:prstGeom prst="rect">
            <a:avLst/>
          </a:prstGeom>
        </p:spPr>
      </p:pic>
    </p:spTree>
    <p:extLst>
      <p:ext uri="{BB962C8B-B14F-4D97-AF65-F5344CB8AC3E}">
        <p14:creationId xmlns:p14="http://schemas.microsoft.com/office/powerpoint/2010/main" val="632744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3B681ACA-F5BF-C0D4-66B6-1DFE960347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50" y="100815"/>
            <a:ext cx="6591300" cy="9704369"/>
          </a:xfrm>
          <a:prstGeom prst="rect">
            <a:avLst/>
          </a:prstGeom>
        </p:spPr>
      </p:pic>
      <p:sp>
        <p:nvSpPr>
          <p:cNvPr id="2" name="Title 1">
            <a:extLst>
              <a:ext uri="{FF2B5EF4-FFF2-40B4-BE49-F238E27FC236}">
                <a16:creationId xmlns:a16="http://schemas.microsoft.com/office/drawing/2014/main" id="{5ACBD541-AA31-1156-A5B7-94E137189FF8}"/>
              </a:ext>
            </a:extLst>
          </p:cNvPr>
          <p:cNvSpPr>
            <a:spLocks noGrp="1"/>
          </p:cNvSpPr>
          <p:nvPr>
            <p:ph type="title"/>
          </p:nvPr>
        </p:nvSpPr>
        <p:spPr>
          <a:xfrm>
            <a:off x="471487" y="209786"/>
            <a:ext cx="5915025" cy="10029641"/>
          </a:xfrm>
        </p:spPr>
        <p:txBody>
          <a:bodyPr>
            <a:normAutofit/>
          </a:bodyPr>
          <a:lstStyle/>
          <a:p>
            <a:pPr algn="just"/>
            <a:r>
              <a:rPr lang="en-IN" sz="1400" b="1" dirty="0">
                <a:latin typeface="Times New Roman" panose="02020603050405020304" pitchFamily="18" charset="0"/>
                <a:cs typeface="Times New Roman" panose="02020603050405020304" pitchFamily="18" charset="0"/>
              </a:rPr>
              <a:t>2.4 FOREST FIRES</a:t>
            </a:r>
            <a:r>
              <a:rPr lang="en-IN" sz="1600" b="1" dirty="0">
                <a:latin typeface="Times New Roman" panose="02020603050405020304" pitchFamily="18" charset="0"/>
                <a:cs typeface="Times New Roman" panose="02020603050405020304" pitchFamily="18" charset="0"/>
              </a:rPr>
              <a:t>							</a:t>
            </a:r>
            <a:r>
              <a:rPr lang="en-US" sz="1200" b="0" i="0" dirty="0">
                <a:solidFill>
                  <a:srgbClr val="000000"/>
                </a:solidFill>
                <a:effectLst/>
                <a:latin typeface="Times New Roman" panose="02020603050405020304" pitchFamily="18" charset="0"/>
                <a:cs typeface="Times New Roman" panose="02020603050405020304" pitchFamily="18" charset="0"/>
              </a:rPr>
              <a:t>The most common hazard in forests is forests fire. Forests fires are as old as the forests themselves. They pose a threat not only to the forest wealth but also to the entire regime to fauna and flora seriously disturbing the bio-diversity and the ecology and environment of a region. During summer, when there is no rain for months, the forests become littered with dry senescent leaves and twinges, which could burst into flames ignited by the slightest spark. The Himalayan forests, particularly, Garhwal Himalayas have been burning regularly during the last few summers, with colossal loss of vegetation cover of that region.									</a:t>
            </a:r>
            <a:br>
              <a:rPr lang="en-US" sz="1200" dirty="0">
                <a:latin typeface="Times New Roman" panose="02020603050405020304" pitchFamily="18" charset="0"/>
                <a:cs typeface="Times New Roman" panose="02020603050405020304" pitchFamily="18" charset="0"/>
              </a:rPr>
            </a:br>
            <a:r>
              <a:rPr lang="en-US" sz="1200" b="0" i="0" dirty="0">
                <a:solidFill>
                  <a:srgbClr val="000000"/>
                </a:solidFill>
                <a:effectLst/>
                <a:latin typeface="Times New Roman" panose="02020603050405020304" pitchFamily="18" charset="0"/>
                <a:cs typeface="Times New Roman" panose="02020603050405020304" pitchFamily="18" charset="0"/>
              </a:rPr>
              <a:t>Forest fire causes imbalances in nature and endangers biodiversity by reducing faunal and floral wealth. Traditional methods of fire prevention are not proving effective and it is now essential to raise public awareness on the matter, particularly among those people who live clos to or in forested areas</a:t>
            </a:r>
            <a:r>
              <a:rPr lang="en-US" sz="1400" b="0" i="0" dirty="0">
                <a:solidFill>
                  <a:srgbClr val="000000"/>
                </a:solidFill>
                <a:effectLst/>
                <a:latin typeface="Times New Roman" panose="02020603050405020304" pitchFamily="18" charset="0"/>
                <a:cs typeface="Times New Roman" panose="02020603050405020304" pitchFamily="18" charset="0"/>
              </a:rPr>
              <a:t>.							</a:t>
            </a:r>
            <a:br>
              <a:rPr lang="en-US" sz="1400" b="0" i="0" dirty="0">
                <a:solidFill>
                  <a:srgbClr val="000000"/>
                </a:solidFill>
                <a:effectLst/>
                <a:latin typeface="Times New Roman" panose="02020603050405020304" pitchFamily="18" charset="0"/>
                <a:cs typeface="Times New Roman" panose="02020603050405020304" pitchFamily="18" charset="0"/>
              </a:rPr>
            </a:br>
            <a:r>
              <a:rPr lang="en-US" sz="1200" b="0" i="0" dirty="0">
                <a:solidFill>
                  <a:srgbClr val="000000"/>
                </a:solidFill>
                <a:effectLst/>
                <a:latin typeface="Times New Roman" panose="02020603050405020304" pitchFamily="18" charset="0"/>
                <a:cs typeface="Times New Roman" panose="02020603050405020304" pitchFamily="18" charset="0"/>
              </a:rPr>
              <a:t>Fires are a major cause of forest degradation and have wide ranging adverse ecological, economic and social impacts, including:						</a:t>
            </a:r>
            <a:br>
              <a:rPr lang="en-US" sz="1200" b="0" i="0" dirty="0">
                <a:solidFill>
                  <a:srgbClr val="000000"/>
                </a:solidFill>
                <a:effectLst/>
                <a:latin typeface="Times New Roman" panose="02020603050405020304" pitchFamily="18" charset="0"/>
                <a:cs typeface="Times New Roman" panose="02020603050405020304" pitchFamily="18" charset="0"/>
              </a:rPr>
            </a:br>
            <a:r>
              <a:rPr lang="en-US" sz="1200" b="0" i="0" dirty="0">
                <a:solidFill>
                  <a:srgbClr val="000000"/>
                </a:solidFill>
                <a:effectLst/>
                <a:latin typeface="Times New Roman" panose="02020603050405020304" pitchFamily="18" charset="0"/>
                <a:cs typeface="Times New Roman" panose="02020603050405020304" pitchFamily="18" charset="0"/>
              </a:rPr>
              <a:t>1.loss of valuable timber resources						</a:t>
            </a:r>
            <a:br>
              <a:rPr lang="en-US" sz="1200" b="0" i="0" dirty="0">
                <a:solidFill>
                  <a:srgbClr val="000000"/>
                </a:solidFill>
                <a:effectLst/>
                <a:latin typeface="Times New Roman" panose="02020603050405020304" pitchFamily="18" charset="0"/>
                <a:cs typeface="Times New Roman" panose="02020603050405020304" pitchFamily="18" charset="0"/>
              </a:rPr>
            </a:br>
            <a:r>
              <a:rPr lang="en-US" sz="1200" b="0" i="0" dirty="0">
                <a:solidFill>
                  <a:srgbClr val="000000"/>
                </a:solidFill>
                <a:effectLst/>
                <a:latin typeface="Times New Roman" panose="02020603050405020304" pitchFamily="18" charset="0"/>
                <a:cs typeface="Times New Roman" panose="02020603050405020304" pitchFamily="18" charset="0"/>
              </a:rPr>
              <a:t>2.degradation of catchment areas							</a:t>
            </a:r>
            <a:br>
              <a:rPr lang="en-US" sz="1200" b="0" i="0" dirty="0">
                <a:solidFill>
                  <a:srgbClr val="000000"/>
                </a:solidFill>
                <a:effectLst/>
                <a:latin typeface="Times New Roman" panose="02020603050405020304" pitchFamily="18" charset="0"/>
                <a:cs typeface="Times New Roman" panose="02020603050405020304" pitchFamily="18" charset="0"/>
              </a:rPr>
            </a:br>
            <a:r>
              <a:rPr lang="en-US" sz="1200" b="0" i="0" dirty="0">
                <a:solidFill>
                  <a:srgbClr val="000000"/>
                </a:solidFill>
                <a:effectLst/>
                <a:latin typeface="Times New Roman" panose="02020603050405020304" pitchFamily="18" charset="0"/>
                <a:cs typeface="Times New Roman" panose="02020603050405020304" pitchFamily="18" charset="0"/>
              </a:rPr>
              <a:t>3.loss of biodiversity and extinction of plants and animals				</a:t>
            </a:r>
            <a:br>
              <a:rPr lang="en-US" sz="1200" b="0" i="0" dirty="0">
                <a:solidFill>
                  <a:srgbClr val="000000"/>
                </a:solidFill>
                <a:effectLst/>
                <a:latin typeface="Times New Roman" panose="02020603050405020304" pitchFamily="18" charset="0"/>
                <a:cs typeface="Times New Roman" panose="02020603050405020304" pitchFamily="18" charset="0"/>
              </a:rPr>
            </a:br>
            <a:r>
              <a:rPr lang="en-US" sz="1200" b="0" i="0" dirty="0">
                <a:solidFill>
                  <a:srgbClr val="000000"/>
                </a:solidFill>
                <a:effectLst/>
                <a:latin typeface="Times New Roman" panose="02020603050405020304" pitchFamily="18" charset="0"/>
                <a:cs typeface="Times New Roman" panose="02020603050405020304" pitchFamily="18" charset="0"/>
              </a:rPr>
              <a:t>4.loss of wildlife habitat and depletion of wildlife					</a:t>
            </a:r>
            <a:br>
              <a:rPr lang="en-US" sz="1200" b="0" i="0" dirty="0">
                <a:solidFill>
                  <a:srgbClr val="000000"/>
                </a:solidFill>
                <a:effectLst/>
                <a:latin typeface="Times New Roman" panose="02020603050405020304" pitchFamily="18" charset="0"/>
                <a:cs typeface="Times New Roman" panose="02020603050405020304" pitchFamily="18" charset="0"/>
              </a:rPr>
            </a:br>
            <a:r>
              <a:rPr lang="en-US" sz="1200" b="0" i="0" dirty="0">
                <a:solidFill>
                  <a:srgbClr val="000000"/>
                </a:solidFill>
                <a:effectLst/>
                <a:latin typeface="Times New Roman" panose="02020603050405020304" pitchFamily="18" charset="0"/>
                <a:cs typeface="Times New Roman" panose="02020603050405020304" pitchFamily="18" charset="0"/>
              </a:rPr>
              <a:t>5.loss of natural regeneration and reduction in forest cover and global warming 				</a:t>
            </a:r>
            <a:br>
              <a:rPr lang="en-US" sz="1200" b="0" i="0" dirty="0">
                <a:solidFill>
                  <a:srgbClr val="000000"/>
                </a:solidFill>
                <a:effectLst/>
                <a:latin typeface="Times New Roman" panose="02020603050405020304" pitchFamily="18" charset="0"/>
                <a:cs typeface="Times New Roman" panose="02020603050405020304" pitchFamily="18" charset="0"/>
              </a:rPr>
            </a:br>
            <a:r>
              <a:rPr lang="en-US" sz="1200" b="0" i="0" dirty="0">
                <a:solidFill>
                  <a:srgbClr val="000000"/>
                </a:solidFill>
                <a:effectLst/>
                <a:latin typeface="Times New Roman" panose="02020603050405020304" pitchFamily="18" charset="0"/>
                <a:cs typeface="Times New Roman" panose="02020603050405020304" pitchFamily="18" charset="0"/>
              </a:rPr>
              <a:t>6.loss of carbon sink resource and increase in percentage of CO2 in atmosphere		</a:t>
            </a:r>
            <a:br>
              <a:rPr lang="en-US" sz="1200" b="0" i="0" dirty="0">
                <a:solidFill>
                  <a:srgbClr val="000000"/>
                </a:solidFill>
                <a:effectLst/>
                <a:latin typeface="Times New Roman" panose="02020603050405020304" pitchFamily="18" charset="0"/>
                <a:cs typeface="Times New Roman" panose="02020603050405020304" pitchFamily="18" charset="0"/>
              </a:rPr>
            </a:br>
            <a:r>
              <a:rPr lang="en-US" sz="1200" b="0" i="0" dirty="0">
                <a:solidFill>
                  <a:srgbClr val="000000"/>
                </a:solidFill>
                <a:effectLst/>
                <a:latin typeface="Times New Roman" panose="02020603050405020304" pitchFamily="18" charset="0"/>
                <a:cs typeface="Times New Roman" panose="02020603050405020304" pitchFamily="18" charset="0"/>
              </a:rPr>
              <a:t>7.change in the microclimate of the area with unhealthy living conditions			</a:t>
            </a:r>
            <a:br>
              <a:rPr lang="en-US" sz="1200" b="0" i="0" dirty="0">
                <a:solidFill>
                  <a:srgbClr val="000000"/>
                </a:solidFill>
                <a:effectLst/>
                <a:latin typeface="Times New Roman" panose="02020603050405020304" pitchFamily="18" charset="0"/>
                <a:cs typeface="Times New Roman" panose="02020603050405020304" pitchFamily="18" charset="0"/>
              </a:rPr>
            </a:br>
            <a:r>
              <a:rPr lang="en-US" sz="1200" b="0" i="0" dirty="0">
                <a:solidFill>
                  <a:srgbClr val="000000"/>
                </a:solidFill>
                <a:effectLst/>
                <a:latin typeface="Times New Roman" panose="02020603050405020304" pitchFamily="18" charset="0"/>
                <a:cs typeface="Times New Roman" panose="02020603050405020304" pitchFamily="18" charset="0"/>
              </a:rPr>
              <a:t>8.soil erosion affecting productivity of soils and production				</a:t>
            </a:r>
            <a:br>
              <a:rPr lang="en-US" sz="1200" b="0" i="0" dirty="0">
                <a:solidFill>
                  <a:srgbClr val="000000"/>
                </a:solidFill>
                <a:effectLst/>
                <a:latin typeface="Times New Roman" panose="02020603050405020304" pitchFamily="18" charset="0"/>
                <a:cs typeface="Times New Roman" panose="02020603050405020304" pitchFamily="18" charset="0"/>
              </a:rPr>
            </a:br>
            <a:r>
              <a:rPr lang="en-US" sz="1200" b="0" i="0" dirty="0">
                <a:solidFill>
                  <a:srgbClr val="000000"/>
                </a:solidFill>
                <a:effectLst/>
                <a:latin typeface="Times New Roman" panose="02020603050405020304" pitchFamily="18" charset="0"/>
                <a:cs typeface="Times New Roman" panose="02020603050405020304" pitchFamily="18" charset="0"/>
              </a:rPr>
              <a:t>9.ozone layer depletion							</a:t>
            </a:r>
            <a:br>
              <a:rPr lang="en-US" sz="1200" b="0" i="0" dirty="0">
                <a:solidFill>
                  <a:srgbClr val="000000"/>
                </a:solidFill>
                <a:effectLst/>
                <a:latin typeface="Times New Roman" panose="02020603050405020304" pitchFamily="18" charset="0"/>
                <a:cs typeface="Times New Roman" panose="02020603050405020304" pitchFamily="18" charset="0"/>
              </a:rPr>
            </a:br>
            <a:r>
              <a:rPr lang="en-US" sz="1200" b="0" i="0" dirty="0">
                <a:solidFill>
                  <a:srgbClr val="000000"/>
                </a:solidFill>
                <a:effectLst/>
                <a:latin typeface="Times New Roman" panose="02020603050405020304" pitchFamily="18" charset="0"/>
                <a:cs typeface="Times New Roman" panose="02020603050405020304" pitchFamily="18" charset="0"/>
              </a:rPr>
              <a:t>10.health problems leading to diseases						</a:t>
            </a:r>
            <a:br>
              <a:rPr lang="en-US" sz="1200" b="0" i="0" dirty="0">
                <a:solidFill>
                  <a:srgbClr val="000000"/>
                </a:solidFill>
                <a:effectLst/>
                <a:latin typeface="Times New Roman" panose="02020603050405020304" pitchFamily="18" charset="0"/>
                <a:cs typeface="Times New Roman" panose="02020603050405020304" pitchFamily="18" charset="0"/>
              </a:rPr>
            </a:br>
            <a:r>
              <a:rPr lang="en-US" sz="1200" b="0" i="0" dirty="0">
                <a:solidFill>
                  <a:srgbClr val="000000"/>
                </a:solidFill>
                <a:effectLst/>
                <a:latin typeface="Times New Roman" panose="02020603050405020304" pitchFamily="18" charset="0"/>
                <a:cs typeface="Times New Roman" panose="02020603050405020304" pitchFamily="18" charset="0"/>
              </a:rPr>
              <a:t>11.loss of livelihood for tribal people and the rural poor, as approximately 300 million people are directly dependent upon collection of non-timber forest products from forest areas for their livelihood</a:t>
            </a:r>
            <a:r>
              <a:rPr lang="en-US" sz="900" b="0" i="0" dirty="0">
                <a:solidFill>
                  <a:srgbClr val="000000"/>
                </a:solidFill>
                <a:effectLst/>
                <a:latin typeface="Arial" panose="020B0604020202020204" pitchFamily="34" charset="0"/>
              </a:rPr>
              <a:t>.								</a:t>
            </a:r>
            <a:br>
              <a:rPr lang="en-US" sz="900" b="0" i="0" dirty="0">
                <a:solidFill>
                  <a:srgbClr val="000000"/>
                </a:solidFill>
                <a:effectLst/>
                <a:latin typeface="Arial" panose="020B0604020202020204" pitchFamily="34" charset="0"/>
              </a:rPr>
            </a:br>
            <a:br>
              <a:rPr lang="en-US" sz="900" b="0" i="0" dirty="0">
                <a:solidFill>
                  <a:srgbClr val="000000"/>
                </a:solidFill>
                <a:effectLst/>
                <a:latin typeface="Arial" panose="020B0604020202020204" pitchFamily="34" charset="0"/>
              </a:rPr>
            </a:br>
            <a:br>
              <a:rPr lang="en-IN" sz="900" dirty="0">
                <a:latin typeface="Times New Roman" panose="02020603050405020304" pitchFamily="18" charset="0"/>
                <a:cs typeface="Times New Roman" panose="02020603050405020304" pitchFamily="18" charset="0"/>
              </a:rPr>
            </a:br>
            <a:r>
              <a:rPr lang="en-IN" sz="1400" b="1" dirty="0">
                <a:latin typeface="Times New Roman" panose="02020603050405020304" pitchFamily="18" charset="0"/>
                <a:cs typeface="Times New Roman" panose="02020603050405020304" pitchFamily="18" charset="0"/>
              </a:rPr>
              <a:t>2.5 WHY MACHINE LEARNING?</a:t>
            </a:r>
            <a:r>
              <a:rPr lang="en-IN" sz="14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Well, the first question arises as that why we even need Machine learning to predict forest fire in that particular area? So, yes the question is valid that despite having the experienced forest department who have been dealing with these issues for a long time why is there a need for ML, having said that answer is quite simple that the experienced forest department can check on 3-4 parameters from their human mind but ML on other hand can handle the numerous parameters whether it can be latitude, longitude, satellite, version, and whatnot, so dealing with this multi-relationship of a parameter that is responsible for the fire in the forest we do need ML for sure!						</a:t>
            </a:r>
            <a:br>
              <a:rPr lang="en-US" sz="1200" b="0" i="0" dirty="0">
                <a:solidFill>
                  <a:srgbClr val="000000"/>
                </a:solidFill>
                <a:effectLst/>
                <a:latin typeface="Times New Roman" panose="02020603050405020304" pitchFamily="18" charset="0"/>
                <a:cs typeface="Times New Roman" panose="02020603050405020304" pitchFamily="18" charset="0"/>
              </a:rPr>
            </a:br>
            <a:endParaRPr lang="en-IN"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4707118"/>
      </p:ext>
    </p:extLst>
  </p:cSld>
  <p:clrMapOvr>
    <a:masterClrMapping/>
  </p:clrMapOvr>
</p:sld>
</file>

<file path=ppt/theme/theme1.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842</TotalTime>
  <Words>4506</Words>
  <Application>Microsoft Office PowerPoint</Application>
  <PresentationFormat>A4 Paper (210x297 mm)</PresentationFormat>
  <Paragraphs>112</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Office Theme</vt:lpstr>
      <vt:lpstr>PowerPoint Presentation</vt:lpstr>
      <vt:lpstr>PowerPoint Presentation</vt:lpstr>
      <vt:lpstr>PowerPoint Presentation</vt:lpstr>
      <vt:lpstr>PREDICTION OF FOREST FIRES:               1. ABSTRACT       2. INTRODUCTION       3. PROJECT WORKFLOW       4. CODE       5. FUTURE DEVELOPMENTS       6. REFERENCES</vt:lpstr>
      <vt:lpstr>ABSTRACT   Forest fires are a major environmental issue, creating economic and ecological damage as well as endangering human lives. Forest fires or wildfires are spontaneously occurring fires in forests, bushes and plains and can occasionally be controlled. Forest fire prediction constitutes a significant component of forest fire management. It plays a major role in resource allocation, mitigation and recovery efforts. There are several contributory attributes and parameters involved in the occurrence of a forest fire including latitude, longitude, spatial coordinates, and meteorological factors like temperature, relative humidity, wind, hours of sunlight, precipitation, etc. Dealing with multiple relationships between these factors that are responsible for the fire and predicting its occurrence and the area which is going to be affected by it requires extensive use of Machine Learning.</vt:lpstr>
      <vt:lpstr>  2.INTRODUCTION   2.1 WHAT IS ML         Machine learning is a branch of artificial intelligence that allows machines to learn and develop without being explicitly programmed. Machine learning is concerned with the design of software programs that can acquire data and learn for themselves.  Machine learning analyses data, interprets it, learns from it, and makes the best possible business decisions on the basis on the learnings using a set of learning algorithms (supervised or unsupervised learning algorithms). Machine learning experts employ statistical techniques and computer science concepts to enable machines to learn from current data and gradually improve without needing to be specifically trained to such a degree. SVM, K-means clustering, Nave Bayes, Linear Regression, Logistic Regression, Neural Networks, Ensemble Methods, and Decision Trees are examples of widely used machine learning algorithms. </vt:lpstr>
      <vt:lpstr>2.2 HISTORY OF MACHINE LEARNING      Machine learning history starts in 1943 with the first mathematical model of neural networks presented in the scientific paper "A logical calculus of the ideas immanent in nervous activity" by Walter Pitts and Warren McCulloch. Then, in 1949, the book The Organization of Behavior by Donald Hebb is published. The book had theories on how behavior relates to neural networks and brain activity and would go on to become one of the monumental pillars of machine learning development. In 1950 Alan Turing created the Turing Test to determine if a computer has real intelligence. To pass the test, a computer must be able to fool a human into believing it is also human. He presented the principle in his paper Computing Machinery and Intelligence while working at the University of Manchester. It opens with the words: “I propose to consider the question, ’Can machines think?’”        The term machine learning was coined in 1959 by Arthur Samuel, an IBM employee and pioneer in the field of computer gaming and artificial intelligence. Also the synonym self-teaching computer were used in this time period.       By the early 1960s an experimental "learning machine" with punched tape memory, called Cybertron , had been developed by Raytheon Company to analyze sonar signals, electrocardiograms and speech patterns using rudimentary reinforcement learning. It was repetitively "trained" by a human operator/teacher to recognize patterns and equipped with a "goof" button to cause it to re-evaluate incorrect decisions. A representative book on research into machine learning during the 1960s was Nilsson's book on Learning Machines, dealing mostly with machine learning for pattern classification. Interest related to pattern recognition continued into the 1970s, as described by Duda and Hart in 1973. In 1981 a report was given on using teaching strategies so that a neural network learns to recognize 40 characters (26 letters, 10 digits, and 4 special symbols) from a computer terminal.       Tom M. Mitchell provided a widely quoted, more formal definition of the algorithms studied in the machine learning field: "A computer program is said to learn from experience E with respect to some class of tasks T and performance measure P if its performance at tasks in T, as measured by P, improves with experience E." This definition of the tasks in which machine learning is concerned offers a fundamentally operational definition rather than defining the field in cognitive terms. This follows Alan Turing's proposal in his paper "Computing Machinery and Intelligence", in which the question "Can machines think?" is replaced with the question "Can machines do what we (as thinking entities) can do?".       Modern day machine learning has two objectives, one is to classify data based on models which have been developed, the other purpose is to make predictions for future outcomes based on these models. A hypothetical algorithm specific to classifying data may use computer vision of moles coupled with supervised learning in order to train it to classify the cancerous moles. A machine learning algorithm for stock trading may inform the trader of future potential predictions.</vt:lpstr>
      <vt:lpstr>2.3 APPLICATIONS OF MACHINE LEARNING:   1. Image Recognition:         Image recognition is one of the most common applications of machine learning. It is used to identify objects, persons, places, digital images, etc.        2. Speech Recognition:        While using Google, we get an option of "Search by voice," it comes under speech recognition, and it's a popular application of machine learning.      3. Traffic prediction:         If we want to visit a new place, we take help of Google Maps, which shows us the correct path with the shortest route and predicts the traffic conditions.      4. Product recommendations:        Machine learning is widely used by various e-commerce and entertainment companies such as Amazon, Netflix, etc., for product recommendation to the user. Whenever we search for some product on Amazon, then we started getting an advertisement for the same product while internet surfing on the same browser and this is because of machine learning.  5. Self-driving cars:         One of the most exciting applications of machine learning is self-driving cars. Machine learning plays a significant role in self-driving cars.</vt:lpstr>
      <vt:lpstr>2.4 FOREST FIRES       The most common hazard in forests is forests fire. Forests fires are as old as the forests themselves. They pose a threat not only to the forest wealth but also to the entire regime to fauna and flora seriously disturbing the bio-diversity and the ecology and environment of a region. During summer, when there is no rain for months, the forests become littered with dry senescent leaves and twinges, which could burst into flames ignited by the slightest spark. The Himalayan forests, particularly, Garhwal Himalayas have been burning regularly during the last few summers, with colossal loss of vegetation cover of that region.          Forest fire causes imbalances in nature and endangers biodiversity by reducing faunal and floral wealth. Traditional methods of fire prevention are not proving effective and it is now essential to raise public awareness on the matter, particularly among those people who live clos to or in forested areas.        Fires are a major cause of forest degradation and have wide ranging adverse ecological, economic and social impacts, including:       1.loss of valuable timber resources       2.degradation of catchment areas        3.loss of biodiversity and extinction of plants and animals     4.loss of wildlife habitat and depletion of wildlife      5.loss of natural regeneration and reduction in forest cover and global warming      6.loss of carbon sink resource and increase in percentage of CO2 in atmosphere   7.change in the microclimate of the area with unhealthy living conditions    8.soil erosion affecting productivity of soils and production     9.ozone layer depletion        10.health problems leading to diseases       11.loss of livelihood for tribal people and the rural poor, as approximately 300 million people are directly dependent upon collection of non-timber forest products from forest areas for their livelihood.           2.5 WHY MACHINE LEARNING?      Well, the first question arises as that why we even need Machine learning to predict forest fire in that particular area? So, yes the question is valid that despite having the experienced forest department who have been dealing with these issues for a long time why is there a need for ML, having said that answer is quite simple that the experienced forest department can check on 3-4 parameters from their human mind but ML on other hand can handle the numerous parameters whether it can be latitude, longitude, satellite, version, and whatnot, so dealing with this multi-relationship of a parameter that is responsible for the fire in the forest we do need ML for sure!       </vt:lpstr>
      <vt:lpstr>2.6 ALGORITHMS USED        LOGISTIC REGRESSION:              1.Logistic regression is one of the most popular Machine Learning algorithms, which comes under the Supervised Learning technique. It is used for predicting the categorical dependent variable using a given set of independent variables.        2.Logistic regression predicts the output of a categorical dependent variable. Therefore the outcome must be a categorical or discrete value. It can be either Yes or No, 0 or 1, true or False, etc. but instead of giving the exact value as 0 and 1, it gives the probabilistic values which lie between 0 and 1.          3.Logistic Regression is much similar to the Linear Regression except that how they are used. Linear Regression is used for solving Regression problems, whereas Logistic regression is used for solving the classification problems.        4.In Logistic regression, instead of fitting a regression line, we fit an "S" shaped logistic function, which predicts two maximum values (0 or 1).       5.The curve from the logistic function indicates the likelihood of something such as whether the cells are cancerous or not, a mouse is obese or not based on its weight, etc    . 6.Logistic Regression is a significant machine learning algorithm because it has the ability to provide probabilities and classify new data using continuous and discrete datasets.     7.Logistic Regression can be used to classify the observations using different types of data and can easily determine the most effective variables used for the classification. The below image is showing the logistic function:</vt:lpstr>
      <vt:lpstr>DECISION TREE CLASSIFICATION:             Decision Tree is a Supervised learning technique that can be used for both classification and Regression problems, but mostly it is preferred for solving Classification problems. It is a tree-structured classifier, where internal nodes represent the features of a dataset, branches represent the decision rules and each leaf node represents the outcome.     In a Decision tree, there are two nodes, which are the Decision Node and Leaf Node. Decision nodes are used to make any decision and have multiple branches, whereas Leaf nodes are the output of those decisions and do not contain any further branches.     The decisions or the test are performed on the basis of features of the given dataset.  It is a graphical representation for getting all the possible solutions to a problem/decision based on given conditions.         It is called a decision tree because, similar to a tree, it starts with the root node, which expands on further branches and constructs a tree-like structure.      In order to build a tree, we use the CART algorithm, which stands for Classification and Regression Tree algorithm.        A decision tree simply asks a question, and based on the answer (Yes/No), it further split the tree into subtrees.          Below diagram explains the general structure of a decision tree:</vt:lpstr>
      <vt:lpstr>RANDOM FOREST CLASSIFIER:             Random Forest is a popular machine learning algorithm that belongs to the supervised learning technique. It can be used for both Classification and Regression problems in ML. It is based on the concept of ensemble learning, which is a process of combining multiple classifiers to solve a complex problem and to improve the performance of the model.         As the name suggests, "Random Forest is a classifier that contains a number of decision trees on various subsets of the given dataset and takes the average to improve the predictive accuracy of that dataset." Instead of relying on one decision tree, the random forest takes the prediction from each tree and based on the majority votes of predictions, and it predicts the final output.         The greater number of trees in the forest leads to higher accuracy and prevents the problem of overfitting.         Note: To better understand the Random Forest Algorithm, you should have knowledge of the Decision Tree Algorithm.         The below diagram explains the working of the Random Forest algorithm:    </vt:lpstr>
      <vt:lpstr>K NEAREST NEIGHBOURS CLASSIFIER:</vt:lpstr>
      <vt:lpstr>        3. Project Workflow               3.1 Data collection:        The dataset taken for this project has been collected from multiple public data repositories with data for wildfires that occurred in the state of California in USA. This dataset has columns representing several meteororlogical factors that have a significant effect on the occurrence of a wildfire.        Dataset Description:        </vt:lpstr>
      <vt:lpstr>PowerPoint Presentation</vt:lpstr>
      <vt:lpstr>PowerPoint Presentation</vt:lpstr>
      <vt:lpstr>   4. CODE:         COLLECTING THE DATASET AND PREPROCESSING:        Import all the required libraries:</vt:lpstr>
      <vt:lpstr>PowerPoint Presentation</vt:lpstr>
      <vt:lpstr>DATA VISUALIZATION: EXPLORATORY GRAPHS</vt:lpstr>
      <vt:lpstr>PowerPoint Presentation</vt:lpstr>
      <vt:lpstr>SPLITTING THE DATSET:</vt:lpstr>
      <vt:lpstr>ALGORITHMS AND OUTPUT:       RANDOM FOREST:</vt:lpstr>
      <vt:lpstr>     5. FUTURE DEVELOPMENTS:       Machine Learning (ML) is so versatile and powerful that it’s one of the most exciting technologies of our times. Machine learning works on the principles of computer algorithms that learn in a reflex manner through trials and experiences. ML is an application of Artificial Intelligence that permits program applications to anticipate results with utmost precision. It makes a distinction to create computer programs and to assist computers to memorize without human intercession.         As new technologies continue to unfold, machine learning algorithms can be used more productively. The future of ML clearly indicates the increased application of machine learning across various industry verticals. Gartner predicts that by 2022, 75% of new end-user solutions leveraging AI and ML techniques will be built with commercials instead of open-source platforms. The future of machine learning will open multiple opportunities for businesses. The machine learning revolution will stay with us for a long time and so will be the future of machine learning. Make sure that your business is ready to make the most of what is coming.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Umakanth Sahu</dc:creator>
  <cp:lastModifiedBy>suhani30march@gmail.com</cp:lastModifiedBy>
  <cp:revision>45</cp:revision>
  <dcterms:created xsi:type="dcterms:W3CDTF">2019-07-03T09:30:00Z</dcterms:created>
  <dcterms:modified xsi:type="dcterms:W3CDTF">2022-10-31T16:32:05Z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1033-11.2.0.8668</vt:lpwstr>
  </property>
</Properties>
</file>